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91F3CD-EB43-4613-8FF4-D978981DD21C}" type="datetimeFigureOut">
              <a:rPr lang="en-IN" smtClean="0"/>
              <a:t>19-05-2017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04087-149F-46E8-A01C-BD9B5DBAE057}" type="slidenum">
              <a:rPr lang="en-IN" smtClean="0"/>
              <a:t>‹#›</a:t>
            </a:fld>
            <a:endParaRPr lang="en-IN"/>
          </a:p>
        </p:txBody>
      </p:sp>
    </p:spTree>
    <p:extLst>
      <p:ext uri="{BB962C8B-B14F-4D97-AF65-F5344CB8AC3E}">
        <p14:creationId xmlns:p14="http://schemas.microsoft.com/office/powerpoint/2010/main" val="1351433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documentation/articles/active-directory-aadconnectsync-attributes-synchronized/#office-365-proplu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begin</a:t>
            </a:r>
            <a:r>
              <a:rPr lang="en-US" baseline="0" dirty="0"/>
              <a:t> with an introduction to Microsoft Azure Active Directory.</a:t>
            </a:r>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1</a:t>
            </a:fld>
            <a:endParaRPr lang="en-US" dirty="0"/>
          </a:p>
        </p:txBody>
      </p:sp>
    </p:spTree>
    <p:extLst>
      <p:ext uri="{BB962C8B-B14F-4D97-AF65-F5344CB8AC3E}">
        <p14:creationId xmlns:p14="http://schemas.microsoft.com/office/powerpoint/2010/main" val="2119947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099" rtl="0" eaLnBrk="1" fontAlgn="base" latinLnBrk="0" hangingPunct="1">
              <a:lnSpc>
                <a:spcPct val="90000"/>
              </a:lnSpc>
              <a:spcBef>
                <a:spcPct val="0"/>
              </a:spcBef>
              <a:spcAft>
                <a:spcPts val="1200"/>
              </a:spcAft>
              <a:buClrTx/>
              <a:buSzTx/>
              <a:buFont typeface="Arial" pitchFamily="34" charset="0"/>
              <a:buNone/>
              <a:tabLst/>
              <a:defRPr/>
            </a:pPr>
            <a:r>
              <a:rPr lang="en-US" dirty="0"/>
              <a:t>There are two techniques for integrating</a:t>
            </a:r>
            <a:r>
              <a:rPr lang="en-US" baseline="0" dirty="0"/>
              <a:t> an existing Windows Server Active Directory with Azure AD</a:t>
            </a:r>
          </a:p>
          <a:p>
            <a:pPr marL="0" marR="0" indent="0" algn="l" defTabSz="914099" rtl="0" eaLnBrk="1" fontAlgn="base" latinLnBrk="0" hangingPunct="1">
              <a:lnSpc>
                <a:spcPct val="90000"/>
              </a:lnSpc>
              <a:spcBef>
                <a:spcPct val="0"/>
              </a:spcBef>
              <a:spcAft>
                <a:spcPts val="1200"/>
              </a:spcAft>
              <a:buClrTx/>
              <a:buSzTx/>
              <a:buFont typeface="Arial" pitchFamily="34" charset="0"/>
              <a:buNone/>
              <a:tabLst/>
              <a:defRPr/>
            </a:pPr>
            <a:endParaRPr lang="en-US" baseline="0" dirty="0"/>
          </a:p>
          <a:p>
            <a:pPr marL="0" marR="0" indent="0" algn="l" defTabSz="914099" rtl="0" eaLnBrk="1" fontAlgn="base" latinLnBrk="0" hangingPunct="1">
              <a:lnSpc>
                <a:spcPct val="90000"/>
              </a:lnSpc>
              <a:spcBef>
                <a:spcPct val="0"/>
              </a:spcBef>
              <a:spcAft>
                <a:spcPts val="1200"/>
              </a:spcAft>
              <a:buClrTx/>
              <a:buSzTx/>
              <a:buFont typeface="Arial" pitchFamily="34" charset="0"/>
              <a:buNone/>
              <a:tabLst/>
              <a:defRPr/>
            </a:pPr>
            <a:r>
              <a:rPr lang="en-US" baseline="0" dirty="0"/>
              <a:t>Option #1 is the simplest. Enable directory synchronization using </a:t>
            </a:r>
            <a:r>
              <a:rPr lang="en-US" baseline="0" dirty="0" err="1"/>
              <a:t>AADSync</a:t>
            </a:r>
            <a:r>
              <a:rPr lang="en-US" baseline="0" dirty="0"/>
              <a:t> (formerly DirSync.exe). </a:t>
            </a:r>
          </a:p>
          <a:p>
            <a:pPr marL="0" marR="0" indent="0" algn="l" defTabSz="914099" rtl="0" eaLnBrk="1" fontAlgn="base" latinLnBrk="0" hangingPunct="1">
              <a:lnSpc>
                <a:spcPct val="90000"/>
              </a:lnSpc>
              <a:spcBef>
                <a:spcPct val="0"/>
              </a:spcBef>
              <a:spcAft>
                <a:spcPts val="1200"/>
              </a:spcAft>
              <a:buClrTx/>
              <a:buSzTx/>
              <a:buFont typeface="Arial" pitchFamily="34" charset="0"/>
              <a:buNone/>
              <a:tabLst/>
              <a:defRPr/>
            </a:pPr>
            <a:endParaRPr lang="en-US" baseline="0" dirty="0"/>
          </a:p>
          <a:p>
            <a:pPr marL="0" marR="0" indent="0" algn="l" defTabSz="914099" rtl="0" eaLnBrk="1" fontAlgn="base" latinLnBrk="0" hangingPunct="1">
              <a:lnSpc>
                <a:spcPct val="90000"/>
              </a:lnSpc>
              <a:spcBef>
                <a:spcPct val="0"/>
              </a:spcBef>
              <a:spcAft>
                <a:spcPts val="1200"/>
              </a:spcAft>
              <a:buClrTx/>
              <a:buSzTx/>
              <a:buFont typeface="Arial" pitchFamily="34" charset="0"/>
              <a:buNone/>
              <a:tabLst/>
              <a:defRPr/>
            </a:pPr>
            <a:r>
              <a:rPr lang="en-US" baseline="0" dirty="0"/>
              <a:t>Option #2 requires setting up an ADFS environment. Attributes are synchronized to Azure AD using </a:t>
            </a:r>
            <a:r>
              <a:rPr lang="en-US" baseline="0" dirty="0" err="1"/>
              <a:t>AADSync</a:t>
            </a:r>
            <a:r>
              <a:rPr lang="en-US" baseline="0" dirty="0"/>
              <a:t> but actual authentication is completed against AD through ADFS.</a:t>
            </a:r>
          </a:p>
          <a:p>
            <a:pPr marL="0" marR="0" indent="0" algn="l" defTabSz="914099" rtl="0" eaLnBrk="1" fontAlgn="base" latinLnBrk="0" hangingPunct="1">
              <a:lnSpc>
                <a:spcPct val="90000"/>
              </a:lnSpc>
              <a:spcBef>
                <a:spcPct val="0"/>
              </a:spcBef>
              <a:spcAft>
                <a:spcPts val="1200"/>
              </a:spcAft>
              <a:buClrTx/>
              <a:buSzTx/>
              <a:buFont typeface="Arial" pitchFamily="34" charset="0"/>
              <a:buNone/>
              <a:tabLst/>
              <a:defRPr/>
            </a:pPr>
            <a:endParaRPr lang="en-US" baseline="0" dirty="0"/>
          </a:p>
          <a:p>
            <a:pPr marL="0" marR="0" indent="0" algn="l" defTabSz="914099" rtl="0" eaLnBrk="1" fontAlgn="base" latinLnBrk="0" hangingPunct="1">
              <a:lnSpc>
                <a:spcPct val="90000"/>
              </a:lnSpc>
              <a:spcBef>
                <a:spcPct val="0"/>
              </a:spcBef>
              <a:spcAft>
                <a:spcPts val="1200"/>
              </a:spcAft>
              <a:buClrTx/>
              <a:buSzTx/>
              <a:buFont typeface="Arial" pitchFamily="34" charset="0"/>
              <a:buNone/>
              <a:tabLst/>
              <a:defRPr/>
            </a:pPr>
            <a:r>
              <a:rPr lang="en-US" baseline="0" dirty="0"/>
              <a:t>The key reasons you would want to go with Azure AD + ADFS is:</a:t>
            </a:r>
          </a:p>
          <a:p>
            <a:pPr marL="171450" marR="0" indent="-171450" algn="l" defTabSz="914099" rtl="0" eaLnBrk="1" fontAlgn="base" latinLnBrk="0" hangingPunct="1">
              <a:lnSpc>
                <a:spcPct val="90000"/>
              </a:lnSpc>
              <a:spcBef>
                <a:spcPct val="0"/>
              </a:spcBef>
              <a:spcAft>
                <a:spcPts val="1200"/>
              </a:spcAft>
              <a:buClrTx/>
              <a:buSzTx/>
              <a:buFont typeface="Arial" pitchFamily="34" charset="0"/>
              <a:buChar char="•"/>
              <a:tabLst/>
              <a:defRPr/>
            </a:pPr>
            <a:r>
              <a:rPr lang="en-US" baseline="0" dirty="0"/>
              <a:t>Security requirement to authenticate against the on-premises domain</a:t>
            </a:r>
          </a:p>
          <a:p>
            <a:pPr marL="171450" marR="0" indent="-171450" algn="l" defTabSz="914099" rtl="0" eaLnBrk="1" fontAlgn="base" latinLnBrk="0" hangingPunct="1">
              <a:lnSpc>
                <a:spcPct val="90000"/>
              </a:lnSpc>
              <a:spcBef>
                <a:spcPct val="0"/>
              </a:spcBef>
              <a:spcAft>
                <a:spcPts val="1200"/>
              </a:spcAft>
              <a:buClrTx/>
              <a:buSzTx/>
              <a:buFont typeface="Arial" pitchFamily="34" charset="0"/>
              <a:buChar char="•"/>
              <a:tabLst/>
              <a:defRPr/>
            </a:pPr>
            <a:r>
              <a:rPr lang="en-US" baseline="0" dirty="0"/>
              <a:t>In an enterprise if you access an application hosted in Azure and you are logged into the domain you will be automatically logged in. Where with AD Synch services you will be prompted.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A17F966-951A-41B3-9519-312C88623955}" type="datetime1">
              <a:rPr lang="en-US" smtClean="0">
                <a:solidFill>
                  <a:prstClr val="black"/>
                </a:solidFill>
              </a:rPr>
              <a:pPr/>
              <a:t>5/19/2017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355901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1130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Segoe UI" panose="020B0502040204020203" pitchFamily="34" charset="0"/>
                <a:ea typeface="+mn-ea"/>
                <a:cs typeface="Segoe UI" panose="020B0502040204020203" pitchFamily="34" charset="0"/>
              </a:rPr>
              <a:t>Azure Active Directory Domain Services lets you join Azure VMs to a domain synced from Azure AD without the need to deploy domain controllers. Your users can sign in to these virtual machines using their corporate Active Directory or Azure AD credentials and access server resources seamlessly.</a:t>
            </a:r>
          </a:p>
          <a:p>
            <a:r>
              <a:rPr lang="en-US" sz="1600" kern="1200" dirty="0">
                <a:solidFill>
                  <a:schemeClr val="tx1"/>
                </a:solidFill>
                <a:effectLst/>
                <a:latin typeface="Segoe UI" panose="020B0502040204020203" pitchFamily="34" charset="0"/>
                <a:ea typeface="+mn-ea"/>
                <a:cs typeface="Segoe UI" panose="020B0502040204020203" pitchFamily="34" charset="0"/>
              </a:rPr>
              <a:t>Allows group policy for management</a:t>
            </a:r>
            <a:r>
              <a:rPr lang="en-US" sz="1600" kern="1200" baseline="0" dirty="0">
                <a:solidFill>
                  <a:schemeClr val="tx1"/>
                </a:solidFill>
                <a:effectLst/>
                <a:latin typeface="Segoe UI" panose="020B0502040204020203" pitchFamily="34" charset="0"/>
                <a:ea typeface="+mn-ea"/>
                <a:cs typeface="Segoe UI" panose="020B0502040204020203" pitchFamily="34" charset="0"/>
              </a:rPr>
              <a:t> – one each for user and computer</a:t>
            </a:r>
          </a:p>
          <a:p>
            <a:endParaRPr lang="en-US" sz="1600" kern="1200" baseline="0" dirty="0">
              <a:solidFill>
                <a:schemeClr val="tx1"/>
              </a:solidFill>
              <a:effectLst/>
              <a:latin typeface="Segoe UI" panose="020B0502040204020203" pitchFamily="34" charset="0"/>
              <a:ea typeface="+mn-ea"/>
              <a:cs typeface="Segoe UI" panose="020B0502040204020203" pitchFamily="34" charset="0"/>
            </a:endParaRPr>
          </a:p>
          <a:p>
            <a:r>
              <a:rPr lang="en-US" sz="1600" kern="1200" baseline="0" dirty="0">
                <a:solidFill>
                  <a:schemeClr val="tx1"/>
                </a:solidFill>
                <a:effectLst/>
                <a:latin typeface="Segoe UI" panose="020B0502040204020203" pitchFamily="34" charset="0"/>
                <a:ea typeface="+mn-ea"/>
                <a:cs typeface="Segoe UI" panose="020B0502040204020203" pitchFamily="34" charset="0"/>
              </a:rPr>
              <a:t>Limitations on the service today (as of 5/6/2016):</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Can only create 1 domain serviced by AAD Domain Services for a single AAD directory</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No PowerShell management currently</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Only configurable in the classic portal</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Cannot add domain controllers to the AAD Domain Services managed domain</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Cannot connect to PaaS equivalent of a DC</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No Enterprise or domain admin rights</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Cannot extend the schema</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197007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Let’s look now at how you can configure Application Access using Azure AD</a:t>
            </a:r>
          </a:p>
          <a:p>
            <a:endParaRPr lang="en-US" b="0" dirty="0"/>
          </a:p>
          <a:p>
            <a:r>
              <a:rPr lang="en-US" b="1" dirty="0"/>
              <a:t>Reference</a:t>
            </a:r>
          </a:p>
          <a:p>
            <a:r>
              <a:rPr lang="en-US" dirty="0"/>
              <a:t>http://technet.microsoft.com/en-us/library/dn308590.aspx</a:t>
            </a:r>
          </a:p>
        </p:txBody>
      </p:sp>
      <p:sp>
        <p:nvSpPr>
          <p:cNvPr id="4" name="Slide Number Placeholder 3"/>
          <p:cNvSpPr>
            <a:spLocks noGrp="1"/>
          </p:cNvSpPr>
          <p:nvPr>
            <p:ph type="sldNum" sz="quarter" idx="10"/>
          </p:nvPr>
        </p:nvSpPr>
        <p:spPr/>
        <p:txBody>
          <a:bodyPr/>
          <a:lstStyle/>
          <a:p>
            <a:fld id="{715B7683-78DB-4762-84A4-155C843802F6}" type="slidenum">
              <a:rPr lang="en-US" smtClean="0"/>
              <a:pPr/>
              <a:t>17</a:t>
            </a:fld>
            <a:endParaRPr lang="en-US" dirty="0"/>
          </a:p>
        </p:txBody>
      </p:sp>
    </p:spTree>
    <p:extLst>
      <p:ext uri="{BB962C8B-B14F-4D97-AF65-F5344CB8AC3E}">
        <p14:creationId xmlns:p14="http://schemas.microsoft.com/office/powerpoint/2010/main" val="3661929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Segoe UI Light" panose="020B0502040204020203" pitchFamily="34" charset="0"/>
                <a:ea typeface="+mn-ea"/>
                <a:cs typeface="+mn-cs"/>
              </a:rPr>
              <a:t>Organizations increasingly rely on SaaS applications to support their  business activities.  And with Azure AD, it’s really easy to integrate these </a:t>
            </a:r>
          </a:p>
          <a:p>
            <a:r>
              <a:rPr lang="en-US" sz="1600" kern="1200" dirty="0">
                <a:solidFill>
                  <a:schemeClr val="tx1"/>
                </a:solidFill>
                <a:effectLst/>
                <a:latin typeface="Segoe UI Light" panose="020B0502040204020203" pitchFamily="34" charset="0"/>
                <a:ea typeface="+mn-ea"/>
                <a:cs typeface="+mn-cs"/>
              </a:rPr>
              <a:t>applications into your environment and manage user access to them.</a:t>
            </a:r>
          </a:p>
          <a:p>
            <a:r>
              <a:rPr lang="en-US" sz="1600" kern="1200" dirty="0">
                <a:solidFill>
                  <a:schemeClr val="tx1"/>
                </a:solidFill>
                <a:effectLst/>
                <a:latin typeface="Segoe UI Light" panose="020B0502040204020203" pitchFamily="34" charset="0"/>
                <a:ea typeface="+mn-ea"/>
                <a:cs typeface="+mn-cs"/>
              </a:rPr>
              <a:t>&lt;CLICK&gt;</a:t>
            </a:r>
          </a:p>
          <a:p>
            <a:r>
              <a:rPr lang="en-US" sz="1600" kern="1200" dirty="0">
                <a:solidFill>
                  <a:schemeClr val="tx1"/>
                </a:solidFill>
                <a:effectLst/>
                <a:latin typeface="Segoe UI Light" panose="020B0502040204020203" pitchFamily="34" charset="0"/>
                <a:ea typeface="+mn-ea"/>
                <a:cs typeface="+mn-cs"/>
              </a:rPr>
              <a:t>The experience for integrating SaaS applications with Azure AD is influenced by 4 main tenets, the first being a first class </a:t>
            </a:r>
            <a:r>
              <a:rPr lang="en-US" sz="1600" b="1" kern="1200" dirty="0">
                <a:solidFill>
                  <a:schemeClr val="tx1"/>
                </a:solidFill>
                <a:effectLst/>
                <a:latin typeface="Segoe UI Light" panose="020B0502040204020203" pitchFamily="34" charset="0"/>
                <a:ea typeface="+mn-ea"/>
                <a:cs typeface="+mn-cs"/>
              </a:rPr>
              <a:t>single sign-on experience </a:t>
            </a:r>
            <a:r>
              <a:rPr lang="en-US" sz="1600" kern="1200" dirty="0">
                <a:solidFill>
                  <a:schemeClr val="tx1"/>
                </a:solidFill>
                <a:effectLst/>
                <a:latin typeface="Segoe UI Light" panose="020B0502040204020203" pitchFamily="34" charset="0"/>
                <a:ea typeface="+mn-ea"/>
                <a:cs typeface="+mn-cs"/>
              </a:rPr>
              <a:t>for users to access the applications they have been given access to.</a:t>
            </a:r>
          </a:p>
          <a:p>
            <a:r>
              <a:rPr lang="en-US" sz="1600" kern="1200" dirty="0">
                <a:solidFill>
                  <a:schemeClr val="tx1"/>
                </a:solidFill>
                <a:effectLst/>
                <a:latin typeface="Segoe UI Light" panose="020B0502040204020203" pitchFamily="34" charset="0"/>
                <a:ea typeface="+mn-ea"/>
                <a:cs typeface="+mn-cs"/>
              </a:rPr>
              <a:t>&lt;CLICK&gt;</a:t>
            </a:r>
          </a:p>
          <a:p>
            <a:r>
              <a:rPr lang="en-US" sz="1600" kern="1200" dirty="0">
                <a:solidFill>
                  <a:schemeClr val="tx1"/>
                </a:solidFill>
                <a:effectLst/>
                <a:latin typeface="Segoe UI Light" panose="020B0502040204020203" pitchFamily="34" charset="0"/>
                <a:ea typeface="+mn-ea"/>
                <a:cs typeface="+mn-cs"/>
              </a:rPr>
              <a:t>Next is </a:t>
            </a:r>
            <a:r>
              <a:rPr lang="en-US" sz="1600" b="1" kern="1200" dirty="0">
                <a:solidFill>
                  <a:schemeClr val="tx1"/>
                </a:solidFill>
                <a:effectLst/>
                <a:latin typeface="Segoe UI Light" panose="020B0502040204020203" pitchFamily="34" charset="0"/>
                <a:ea typeface="+mn-ea"/>
                <a:cs typeface="+mn-cs"/>
              </a:rPr>
              <a:t>account synchronization </a:t>
            </a:r>
            <a:r>
              <a:rPr lang="en-US" sz="1600" kern="1200" dirty="0">
                <a:solidFill>
                  <a:schemeClr val="tx1"/>
                </a:solidFill>
                <a:effectLst/>
                <a:latin typeface="Segoe UI Light" panose="020B0502040204020203" pitchFamily="34" charset="0"/>
                <a:ea typeface="+mn-ea"/>
                <a:cs typeface="+mn-cs"/>
              </a:rPr>
              <a:t>between an organization’s on-premises directory with their Azure Active Directory,</a:t>
            </a:r>
            <a:r>
              <a:rPr lang="en-US" sz="1600" kern="1200" baseline="0" dirty="0">
                <a:solidFill>
                  <a:schemeClr val="tx1"/>
                </a:solidFill>
                <a:effectLst/>
                <a:latin typeface="Segoe UI Light" panose="020B0502040204020203" pitchFamily="34" charset="0"/>
                <a:ea typeface="+mn-ea"/>
                <a:cs typeface="+mn-cs"/>
              </a:rPr>
              <a:t> whereby u</a:t>
            </a:r>
            <a:r>
              <a:rPr lang="en-US" sz="1600" kern="1200" dirty="0">
                <a:solidFill>
                  <a:schemeClr val="tx1"/>
                </a:solidFill>
                <a:effectLst/>
                <a:latin typeface="Segoe UI Light" panose="020B0502040204020203" pitchFamily="34" charset="0"/>
                <a:ea typeface="+mn-ea"/>
                <a:cs typeface="+mn-cs"/>
              </a:rPr>
              <a:t>sers are automatically</a:t>
            </a:r>
            <a:r>
              <a:rPr lang="en-US" sz="1600" kern="1200" baseline="0" dirty="0">
                <a:solidFill>
                  <a:schemeClr val="tx1"/>
                </a:solidFill>
                <a:effectLst/>
                <a:latin typeface="Segoe UI Light" panose="020B0502040204020203" pitchFamily="34" charset="0"/>
                <a:ea typeface="+mn-ea"/>
                <a:cs typeface="+mn-cs"/>
              </a:rPr>
              <a:t> </a:t>
            </a:r>
            <a:r>
              <a:rPr lang="en-US" sz="1600" kern="1200" dirty="0">
                <a:solidFill>
                  <a:schemeClr val="tx1"/>
                </a:solidFill>
                <a:effectLst/>
                <a:latin typeface="Segoe UI Light" panose="020B0502040204020203" pitchFamily="34" charset="0"/>
                <a:ea typeface="+mn-ea"/>
                <a:cs typeface="+mn-cs"/>
              </a:rPr>
              <a:t>provisioned or de-provisioned for applications as they are added to or removed from the om-premises directory.</a:t>
            </a:r>
          </a:p>
          <a:p>
            <a:r>
              <a:rPr lang="en-US" sz="1600" kern="1200" dirty="0">
                <a:solidFill>
                  <a:schemeClr val="tx1"/>
                </a:solidFill>
                <a:effectLst/>
                <a:latin typeface="Segoe UI Light" panose="020B0502040204020203" pitchFamily="34" charset="0"/>
                <a:ea typeface="+mn-ea"/>
                <a:cs typeface="+mn-cs"/>
              </a:rPr>
              <a:t>&lt;CLICK&gt;</a:t>
            </a:r>
          </a:p>
          <a:p>
            <a:r>
              <a:rPr lang="en-US" sz="1600" kern="1200" dirty="0">
                <a:solidFill>
                  <a:schemeClr val="tx1"/>
                </a:solidFill>
                <a:effectLst/>
                <a:latin typeface="Segoe UI Light" panose="020B0502040204020203" pitchFamily="34" charset="0"/>
                <a:ea typeface="+mn-ea"/>
                <a:cs typeface="+mn-cs"/>
              </a:rPr>
              <a:t>The Azure Management Portal provides a </a:t>
            </a:r>
            <a:r>
              <a:rPr lang="en-US" sz="1600" b="1" kern="1200" dirty="0">
                <a:solidFill>
                  <a:schemeClr val="tx1"/>
                </a:solidFill>
                <a:effectLst/>
                <a:latin typeface="Segoe UI Light" panose="020B0502040204020203" pitchFamily="34" charset="0"/>
                <a:ea typeface="+mn-ea"/>
                <a:cs typeface="+mn-cs"/>
              </a:rPr>
              <a:t>centralized location to manage application access </a:t>
            </a:r>
            <a:r>
              <a:rPr lang="en-US" sz="1600" kern="1200" dirty="0">
                <a:solidFill>
                  <a:schemeClr val="tx1"/>
                </a:solidFill>
                <a:effectLst/>
                <a:latin typeface="Segoe UI Light" panose="020B0502040204020203" pitchFamily="34" charset="0"/>
                <a:ea typeface="+mn-ea"/>
                <a:cs typeface="+mn-cs"/>
              </a:rPr>
              <a:t>for users</a:t>
            </a:r>
            <a:r>
              <a:rPr lang="en-US" sz="1600" kern="1200" baseline="0" dirty="0">
                <a:solidFill>
                  <a:schemeClr val="tx1"/>
                </a:solidFill>
                <a:effectLst/>
                <a:latin typeface="Segoe UI Light" panose="020B0502040204020203" pitchFamily="34" charset="0"/>
                <a:ea typeface="+mn-ea"/>
                <a:cs typeface="+mn-cs"/>
              </a:rPr>
              <a:t> ad security groups.</a:t>
            </a:r>
            <a:endParaRPr lang="en-US" sz="1600" kern="1200" dirty="0">
              <a:solidFill>
                <a:schemeClr val="tx1"/>
              </a:solidFill>
              <a:effectLst/>
              <a:latin typeface="Segoe UI Light" panose="020B0502040204020203" pitchFamily="34" charset="0"/>
              <a:ea typeface="+mn-ea"/>
              <a:cs typeface="+mn-cs"/>
            </a:endParaRPr>
          </a:p>
          <a:p>
            <a:r>
              <a:rPr lang="en-US" sz="1600" kern="1200" dirty="0">
                <a:solidFill>
                  <a:schemeClr val="tx1"/>
                </a:solidFill>
                <a:effectLst/>
                <a:latin typeface="Segoe UI Light" panose="020B0502040204020203" pitchFamily="34" charset="0"/>
                <a:ea typeface="+mn-ea"/>
                <a:cs typeface="+mn-cs"/>
              </a:rPr>
              <a:t>&lt;CLICK&gt;</a:t>
            </a:r>
          </a:p>
          <a:p>
            <a:r>
              <a:rPr lang="en-US" sz="1600" kern="1200" dirty="0">
                <a:solidFill>
                  <a:schemeClr val="tx1"/>
                </a:solidFill>
                <a:effectLst/>
                <a:latin typeface="Segoe UI Light" panose="020B0502040204020203" pitchFamily="34" charset="0"/>
                <a:ea typeface="+mn-ea"/>
                <a:cs typeface="+mn-cs"/>
              </a:rPr>
              <a:t>Along with some</a:t>
            </a:r>
            <a:r>
              <a:rPr lang="en-US" sz="1600" kern="1200" baseline="0" dirty="0">
                <a:solidFill>
                  <a:schemeClr val="tx1"/>
                </a:solidFill>
                <a:effectLst/>
                <a:latin typeface="Segoe UI Light" panose="020B0502040204020203" pitchFamily="34" charset="0"/>
                <a:ea typeface="+mn-ea"/>
                <a:cs typeface="+mn-cs"/>
              </a:rPr>
              <a:t> very </a:t>
            </a:r>
            <a:r>
              <a:rPr lang="en-US" sz="1600" kern="1200" dirty="0">
                <a:solidFill>
                  <a:schemeClr val="tx1"/>
                </a:solidFill>
                <a:effectLst/>
                <a:latin typeface="Segoe UI Light" panose="020B0502040204020203" pitchFamily="34" charset="0"/>
                <a:ea typeface="+mn-ea"/>
                <a:cs typeface="+mn-cs"/>
              </a:rPr>
              <a:t>rich </a:t>
            </a:r>
            <a:r>
              <a:rPr lang="en-US" sz="1600" b="1" kern="1200" dirty="0">
                <a:solidFill>
                  <a:schemeClr val="tx1"/>
                </a:solidFill>
                <a:effectLst/>
                <a:latin typeface="Segoe UI Light" panose="020B0502040204020203" pitchFamily="34" charset="0"/>
                <a:ea typeface="+mn-ea"/>
                <a:cs typeface="+mn-cs"/>
              </a:rPr>
              <a:t>monitoring and reporting </a:t>
            </a:r>
            <a:r>
              <a:rPr lang="en-US" sz="1600" kern="1200" dirty="0">
                <a:solidFill>
                  <a:schemeClr val="tx1"/>
                </a:solidFill>
                <a:effectLst/>
                <a:latin typeface="Segoe UI Light" panose="020B0502040204020203" pitchFamily="34" charset="0"/>
                <a:ea typeface="+mn-ea"/>
                <a:cs typeface="+mn-cs"/>
              </a:rPr>
              <a:t>to gain critical</a:t>
            </a:r>
            <a:r>
              <a:rPr lang="en-US" sz="1600" kern="1200" baseline="0" dirty="0">
                <a:solidFill>
                  <a:schemeClr val="tx1"/>
                </a:solidFill>
                <a:effectLst/>
                <a:latin typeface="Segoe UI Light" panose="020B0502040204020203" pitchFamily="34" charset="0"/>
                <a:ea typeface="+mn-ea"/>
                <a:cs typeface="+mn-cs"/>
              </a:rPr>
              <a:t> visibility into application usage in the organization.</a:t>
            </a:r>
            <a:endParaRPr lang="en-US" sz="1600" kern="1200" dirty="0">
              <a:solidFill>
                <a:schemeClr val="tx1"/>
              </a:solidFill>
              <a:effectLst/>
              <a:latin typeface="Segoe UI Light" panose="020B0502040204020203" pitchFamily="34" charset="0"/>
              <a:ea typeface="+mn-ea"/>
              <a:cs typeface="+mn-cs"/>
            </a:endParaRPr>
          </a:p>
        </p:txBody>
      </p:sp>
      <p:sp>
        <p:nvSpPr>
          <p:cNvPr id="4" name="Slide Number Placeholder 3"/>
          <p:cNvSpPr>
            <a:spLocks noGrp="1"/>
          </p:cNvSpPr>
          <p:nvPr>
            <p:ph type="sldNum" sz="quarter" idx="10"/>
          </p:nvPr>
        </p:nvSpPr>
        <p:spPr/>
        <p:txBody>
          <a:bodyPr/>
          <a:lstStyle/>
          <a:p>
            <a:fld id="{715B7683-78DB-4762-84A4-155C843802F6}" type="slidenum">
              <a:rPr lang="en-US" smtClean="0"/>
              <a:pPr/>
              <a:t>18</a:t>
            </a:fld>
            <a:endParaRPr lang="en-US" dirty="0"/>
          </a:p>
        </p:txBody>
      </p:sp>
    </p:spTree>
    <p:extLst>
      <p:ext uri="{BB962C8B-B14F-4D97-AF65-F5344CB8AC3E}">
        <p14:creationId xmlns:p14="http://schemas.microsoft.com/office/powerpoint/2010/main" val="2589427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Segoe UI Light" panose="020B0502040204020203" pitchFamily="34" charset="0"/>
                <a:ea typeface="+mn-ea"/>
                <a:cs typeface="+mn-cs"/>
              </a:rPr>
              <a:t>The support for single sign-on to 3</a:t>
            </a:r>
            <a:r>
              <a:rPr lang="en-US" sz="1600" kern="1200" baseline="30000" dirty="0">
                <a:solidFill>
                  <a:schemeClr val="tx1"/>
                </a:solidFill>
                <a:effectLst/>
                <a:latin typeface="Segoe UI Light" panose="020B0502040204020203" pitchFamily="34" charset="0"/>
                <a:ea typeface="+mn-ea"/>
                <a:cs typeface="+mn-cs"/>
              </a:rPr>
              <a:t>rd</a:t>
            </a:r>
            <a:r>
              <a:rPr lang="en-US" sz="1600" kern="1200" dirty="0">
                <a:solidFill>
                  <a:schemeClr val="tx1"/>
                </a:solidFill>
                <a:effectLst/>
                <a:latin typeface="Segoe UI Light" panose="020B0502040204020203" pitchFamily="34" charset="0"/>
                <a:ea typeface="+mn-ea"/>
                <a:cs typeface="+mn-cs"/>
              </a:rPr>
              <a:t> party applications comes in two forms.</a:t>
            </a:r>
          </a:p>
          <a:p>
            <a:r>
              <a:rPr lang="en-US" sz="1600" kern="1200" dirty="0">
                <a:solidFill>
                  <a:schemeClr val="tx1"/>
                </a:solidFill>
                <a:effectLst/>
                <a:latin typeface="Segoe UI Light" panose="020B0502040204020203" pitchFamily="34" charset="0"/>
                <a:ea typeface="+mn-ea"/>
                <a:cs typeface="+mn-cs"/>
              </a:rPr>
              <a:t> </a:t>
            </a:r>
          </a:p>
          <a:p>
            <a:r>
              <a:rPr lang="en-US" sz="1600" kern="1200" dirty="0">
                <a:solidFill>
                  <a:schemeClr val="tx1"/>
                </a:solidFill>
                <a:effectLst/>
                <a:latin typeface="Segoe UI Light" panose="020B0502040204020203" pitchFamily="34" charset="0"/>
                <a:ea typeface="+mn-ea"/>
                <a:cs typeface="+mn-cs"/>
              </a:rPr>
              <a:t>The first is Federation-based, where users are signed-in to their applications using their Azure AD credentials.</a:t>
            </a:r>
          </a:p>
          <a:p>
            <a:r>
              <a:rPr lang="en-US" sz="1600" kern="1200" dirty="0">
                <a:solidFill>
                  <a:schemeClr val="tx1"/>
                </a:solidFill>
                <a:effectLst/>
                <a:latin typeface="Segoe UI Light" panose="020B0502040204020203" pitchFamily="34" charset="0"/>
                <a:ea typeface="+mn-ea"/>
                <a:cs typeface="+mn-cs"/>
              </a:rPr>
              <a:t> </a:t>
            </a:r>
          </a:p>
          <a:p>
            <a:r>
              <a:rPr lang="en-US" sz="1600" kern="1200" dirty="0">
                <a:solidFill>
                  <a:schemeClr val="tx1"/>
                </a:solidFill>
                <a:effectLst/>
                <a:latin typeface="Segoe UI Light" panose="020B0502040204020203" pitchFamily="34" charset="0"/>
                <a:ea typeface="+mn-ea"/>
                <a:cs typeface="+mn-cs"/>
              </a:rPr>
              <a:t>The other is Password-based, where users are signed in to their applications using their own personal credentials from the 3</a:t>
            </a:r>
            <a:r>
              <a:rPr lang="en-US" sz="1600" kern="1200" baseline="30000" dirty="0">
                <a:solidFill>
                  <a:schemeClr val="tx1"/>
                </a:solidFill>
                <a:effectLst/>
                <a:latin typeface="Segoe UI Light" panose="020B0502040204020203" pitchFamily="34" charset="0"/>
                <a:ea typeface="+mn-ea"/>
                <a:cs typeface="+mn-cs"/>
              </a:rPr>
              <a:t>rd</a:t>
            </a:r>
            <a:r>
              <a:rPr lang="en-US" sz="1600" kern="1200" dirty="0">
                <a:solidFill>
                  <a:schemeClr val="tx1"/>
                </a:solidFill>
                <a:effectLst/>
                <a:latin typeface="Segoe UI Light" panose="020B0502040204020203" pitchFamily="34" charset="0"/>
                <a:ea typeface="+mn-ea"/>
                <a:cs typeface="+mn-cs"/>
              </a:rPr>
              <a:t> party application.  In this scenario, the user’s credentials are securely stored in Azure AD and when the user accesses the application, those credentials are provided to the application to sign the user in.</a:t>
            </a:r>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19</a:t>
            </a:fld>
            <a:endParaRPr lang="en-US" dirty="0"/>
          </a:p>
        </p:txBody>
      </p:sp>
    </p:spTree>
    <p:extLst>
      <p:ext uri="{BB962C8B-B14F-4D97-AF65-F5344CB8AC3E}">
        <p14:creationId xmlns:p14="http://schemas.microsoft.com/office/powerpoint/2010/main" val="2854631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Segoe UI Light" panose="020B0502040204020203" pitchFamily="34" charset="0"/>
                <a:ea typeface="+mn-ea"/>
                <a:cs typeface="+mn-cs"/>
              </a:rPr>
              <a:t>As applications are configured for the organization, users can see and launch the applications they have been given access to using the Access Panel.  </a:t>
            </a:r>
            <a:r>
              <a:rPr lang="en-US" sz="1600" kern="1200" baseline="0" dirty="0">
                <a:solidFill>
                  <a:schemeClr val="tx1"/>
                </a:solidFill>
                <a:effectLst/>
                <a:latin typeface="Segoe UI Light" panose="020B0502040204020203" pitchFamily="34" charset="0"/>
                <a:ea typeface="+mn-ea"/>
                <a:cs typeface="+mn-cs"/>
              </a:rPr>
              <a:t> T</a:t>
            </a:r>
            <a:r>
              <a:rPr lang="en-US" sz="1600" kern="1200" dirty="0">
                <a:solidFill>
                  <a:schemeClr val="tx1"/>
                </a:solidFill>
                <a:effectLst/>
                <a:latin typeface="Segoe UI Light" panose="020B0502040204020203" pitchFamily="34" charset="0"/>
                <a:ea typeface="+mn-ea"/>
                <a:cs typeface="+mn-cs"/>
              </a:rPr>
              <a:t>his is a web-based portal for users and does not require individual</a:t>
            </a:r>
            <a:r>
              <a:rPr lang="en-US" sz="1600" kern="1200" baseline="0" dirty="0">
                <a:solidFill>
                  <a:schemeClr val="tx1"/>
                </a:solidFill>
                <a:effectLst/>
                <a:latin typeface="Segoe UI Light" panose="020B0502040204020203" pitchFamily="34" charset="0"/>
                <a:ea typeface="+mn-ea"/>
                <a:cs typeface="+mn-cs"/>
              </a:rPr>
              <a:t> </a:t>
            </a:r>
            <a:r>
              <a:rPr lang="en-US" sz="1600" kern="1200" dirty="0">
                <a:solidFill>
                  <a:schemeClr val="tx1"/>
                </a:solidFill>
                <a:effectLst/>
                <a:latin typeface="Segoe UI Light" panose="020B0502040204020203" pitchFamily="34" charset="0"/>
                <a:ea typeface="+mn-ea"/>
                <a:cs typeface="+mn-cs"/>
              </a:rPr>
              <a:t>users to have an</a:t>
            </a:r>
            <a:r>
              <a:rPr lang="en-US" sz="1600" kern="1200" baseline="0" dirty="0">
                <a:solidFill>
                  <a:schemeClr val="tx1"/>
                </a:solidFill>
                <a:effectLst/>
                <a:latin typeface="Segoe UI Light" panose="020B0502040204020203" pitchFamily="34" charset="0"/>
                <a:ea typeface="+mn-ea"/>
                <a:cs typeface="+mn-cs"/>
              </a:rPr>
              <a:t> </a:t>
            </a:r>
            <a:r>
              <a:rPr lang="en-US" sz="1600" kern="1200" dirty="0">
                <a:solidFill>
                  <a:schemeClr val="tx1"/>
                </a:solidFill>
                <a:effectLst/>
                <a:latin typeface="Segoe UI Light" panose="020B0502040204020203" pitchFamily="34" charset="0"/>
                <a:ea typeface="+mn-ea"/>
                <a:cs typeface="+mn-cs"/>
              </a:rPr>
              <a:t>Azure subscription.</a:t>
            </a:r>
          </a:p>
          <a:p>
            <a:r>
              <a:rPr lang="en-US" sz="1600" kern="1200" dirty="0">
                <a:solidFill>
                  <a:schemeClr val="tx1"/>
                </a:solidFill>
                <a:effectLst/>
                <a:latin typeface="Segoe UI Light" panose="020B0502040204020203" pitchFamily="34" charset="0"/>
                <a:ea typeface="+mn-ea"/>
                <a:cs typeface="+mn-cs"/>
              </a:rPr>
              <a:t>&lt;CLICK&gt;</a:t>
            </a:r>
          </a:p>
          <a:p>
            <a:r>
              <a:rPr lang="en-US" sz="1600" kern="1200" dirty="0">
                <a:solidFill>
                  <a:schemeClr val="tx1"/>
                </a:solidFill>
                <a:effectLst/>
                <a:latin typeface="Segoe UI Light" panose="020B0502040204020203" pitchFamily="34" charset="0"/>
                <a:ea typeface="+mn-ea"/>
                <a:cs typeface="+mn-cs"/>
              </a:rPr>
              <a:t>The access panel gives users a place to edit their passwords for applications configured with Password-based single sign on.</a:t>
            </a:r>
          </a:p>
          <a:p>
            <a:r>
              <a:rPr lang="en-US" sz="1600" kern="1200" dirty="0">
                <a:solidFill>
                  <a:schemeClr val="tx1"/>
                </a:solidFill>
                <a:effectLst/>
                <a:latin typeface="Segoe UI Light" panose="020B0502040204020203" pitchFamily="34" charset="0"/>
                <a:ea typeface="+mn-ea"/>
                <a:cs typeface="+mn-cs"/>
              </a:rPr>
              <a:t>&lt;CLICK&gt;</a:t>
            </a:r>
          </a:p>
          <a:p>
            <a:r>
              <a:rPr lang="en-US" sz="1600" kern="1200" dirty="0">
                <a:solidFill>
                  <a:schemeClr val="tx1"/>
                </a:solidFill>
                <a:effectLst/>
                <a:latin typeface="Segoe UI Light" panose="020B0502040204020203" pitchFamily="34" charset="0"/>
                <a:ea typeface="+mn-ea"/>
                <a:cs typeface="+mn-cs"/>
              </a:rPr>
              <a:t>They can also change preferences relating to multi-factor authentication settings.  For example, the phone number to text verification codes to.</a:t>
            </a:r>
          </a:p>
          <a:p>
            <a:endParaRPr lang="en-US" b="0" dirty="0">
              <a:effectLst/>
            </a:endParaRPr>
          </a:p>
          <a:p>
            <a:r>
              <a:rPr lang="en-US" b="1" dirty="0">
                <a:effectLst/>
              </a:rPr>
              <a:t>Reference</a:t>
            </a:r>
            <a:endParaRPr lang="en-US" dirty="0">
              <a:effectLst/>
            </a:endParaRPr>
          </a:p>
          <a:p>
            <a:r>
              <a:rPr lang="en-US" dirty="0">
                <a:effectLst/>
              </a:rPr>
              <a:t>The Access Panel is a web-based portal that allows an end user with an organizational account in Microsoft Azure Active Directory to view and launch cloud-based applications to which they have been granted access by the Microsoft Azure AD administrator. </a:t>
            </a:r>
          </a:p>
          <a:p>
            <a:endParaRPr lang="en-US" dirty="0">
              <a:effectLst/>
            </a:endParaRPr>
          </a:p>
          <a:p>
            <a:r>
              <a:rPr lang="en-US" dirty="0">
                <a:effectLst/>
              </a:rPr>
              <a:t>The Access Panel is separate from the Microsoft Azure Management Portal and does not require users to have a Microsoft Azure subscription.</a:t>
            </a:r>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20</a:t>
            </a:fld>
            <a:endParaRPr lang="en-US" dirty="0"/>
          </a:p>
        </p:txBody>
      </p:sp>
    </p:spTree>
    <p:extLst>
      <p:ext uri="{BB962C8B-B14F-4D97-AF65-F5344CB8AC3E}">
        <p14:creationId xmlns:p14="http://schemas.microsoft.com/office/powerpoint/2010/main" val="3035310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For</a:t>
            </a:r>
            <a:r>
              <a:rPr lang="en-US" b="0" baseline="0" dirty="0"/>
              <a:t> users on iOS devices, the Access Panel is accessible from the </a:t>
            </a:r>
            <a:r>
              <a:rPr lang="en-US" b="0" baseline="0" dirty="0" err="1"/>
              <a:t>MyApps</a:t>
            </a:r>
            <a:r>
              <a:rPr lang="en-US" b="0" baseline="0" dirty="0"/>
              <a:t>  application for iOS.  This provides an optimized single-sign-on experience for users accessing their cloud applications from an iPhone or iPad without installing any web browser extensions.   Just look for </a:t>
            </a:r>
            <a:r>
              <a:rPr lang="en-US" b="0" baseline="0" dirty="0" err="1"/>
              <a:t>MyApps</a:t>
            </a:r>
            <a:r>
              <a:rPr lang="en-US" b="0" baseline="0" dirty="0"/>
              <a:t> –Azure Active Directory in the Apple Store.</a:t>
            </a:r>
          </a:p>
          <a:p>
            <a:r>
              <a:rPr lang="en-US" b="0" baseline="0" dirty="0"/>
              <a:t> </a:t>
            </a:r>
            <a:endParaRPr lang="en-US" b="0" dirty="0"/>
          </a:p>
          <a:p>
            <a:r>
              <a:rPr lang="en-US" b="1" dirty="0"/>
              <a:t>Reference</a:t>
            </a:r>
          </a:p>
          <a:p>
            <a:r>
              <a:rPr lang="en-US" dirty="0"/>
              <a:t>http://blogs.technet.com/b/ad/archive/2014/03/20/my-apps-sso-app-launcher-for-ios-now-available.aspx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786305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If you want to see all the applications that are available in the application gallery, t</a:t>
            </a:r>
            <a:r>
              <a:rPr lang="en-US" b="0" dirty="0"/>
              <a:t>here is a handy link at the bottom of the screen where</a:t>
            </a:r>
            <a:r>
              <a:rPr lang="en-US" b="0" baseline="0" dirty="0"/>
              <a:t> you can discover the hundreds of applications available.  And, you don’t need an Azure Subscription to access it.  </a:t>
            </a:r>
          </a:p>
          <a:p>
            <a:endParaRPr lang="en-US" b="1" dirty="0"/>
          </a:p>
          <a:p>
            <a:r>
              <a:rPr lang="en-US" b="1" dirty="0"/>
              <a:t>Reference</a:t>
            </a:r>
          </a:p>
          <a:p>
            <a:r>
              <a:rPr lang="en-US" dirty="0"/>
              <a:t>http://blogs.technet.com/b/ad/archive/2013/11/25/new-public-facing-app-gallery-site.aspx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3094935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a:t>
            </a:r>
            <a:r>
              <a:rPr lang="en-US" baseline="0" dirty="0"/>
              <a:t> off of the application access topic, I want to talk briefly about another feature called Cloud App Discovery.</a:t>
            </a:r>
          </a:p>
          <a:p>
            <a:endParaRPr lang="en-US" baseline="0" dirty="0"/>
          </a:p>
          <a:p>
            <a:r>
              <a:rPr lang="en-US" dirty="0"/>
              <a:t>https://blogs.technet.microsoft.com/ad/2015/05/04/azure-cloud-app-discovery-ga-and-our-new-privileged-identity-management-service/</a:t>
            </a:r>
          </a:p>
        </p:txBody>
      </p:sp>
      <p:sp>
        <p:nvSpPr>
          <p:cNvPr id="4" name="Slide Number Placeholder 3"/>
          <p:cNvSpPr>
            <a:spLocks noGrp="1"/>
          </p:cNvSpPr>
          <p:nvPr>
            <p:ph type="sldNum" sz="quarter" idx="10"/>
          </p:nvPr>
        </p:nvSpPr>
        <p:spPr/>
        <p:txBody>
          <a:bodyPr/>
          <a:lstStyle/>
          <a:p>
            <a:fld id="{715B7683-78DB-4762-84A4-155C843802F6}" type="slidenum">
              <a:rPr lang="en-US" smtClean="0"/>
              <a:pPr/>
              <a:t>23</a:t>
            </a:fld>
            <a:endParaRPr lang="en-US" dirty="0"/>
          </a:p>
        </p:txBody>
      </p:sp>
    </p:spTree>
    <p:extLst>
      <p:ext uri="{BB962C8B-B14F-4D97-AF65-F5344CB8AC3E}">
        <p14:creationId xmlns:p14="http://schemas.microsoft.com/office/powerpoint/2010/main" val="54220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a:t>
            </a:fld>
            <a:endParaRPr lang="en-US"/>
          </a:p>
        </p:txBody>
      </p:sp>
    </p:spTree>
    <p:extLst>
      <p:ext uri="{BB962C8B-B14F-4D97-AF65-F5344CB8AC3E}">
        <p14:creationId xmlns:p14="http://schemas.microsoft.com/office/powerpoint/2010/main" val="3942290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Cloud App Discovery, IT professionals can gain visibility into which cloud applications are in use in the organization.  As part of the service, you can see usage graphs pinpointing users, requests, and the volume of data exchanged.  You can see what the top SaaS applications being used in the organization are.  And then, make informed decisions to add (or not add) the application to your Azure AD.</a:t>
            </a:r>
          </a:p>
          <a:p>
            <a:endParaRPr lang="en-US" baseline="0" dirty="0"/>
          </a:p>
          <a:p>
            <a:r>
              <a:rPr lang="en-US" baseline="0" dirty="0"/>
              <a:t>It is an agent based solution.  So, after you enable the feature, you will need to install it on the computers you want to monitor.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24</a:t>
            </a:fld>
            <a:endParaRPr lang="en-US" dirty="0"/>
          </a:p>
        </p:txBody>
      </p:sp>
    </p:spTree>
    <p:extLst>
      <p:ext uri="{BB962C8B-B14F-4D97-AF65-F5344CB8AC3E}">
        <p14:creationId xmlns:p14="http://schemas.microsoft.com/office/powerpoint/2010/main" val="2278059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users are accessing various SaaS applications, the agent on their device will collect basic information about the application being accessed and the amount of data being exchanged.</a:t>
            </a:r>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25</a:t>
            </a:fld>
            <a:endParaRPr lang="en-US" dirty="0"/>
          </a:p>
        </p:txBody>
      </p:sp>
    </p:spTree>
    <p:extLst>
      <p:ext uri="{BB962C8B-B14F-4D97-AF65-F5344CB8AC3E}">
        <p14:creationId xmlns:p14="http://schemas.microsoft.com/office/powerpoint/2010/main" val="1917380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The agent stores the information</a:t>
            </a:r>
            <a:r>
              <a:rPr lang="en-US" baseline="0" dirty="0"/>
              <a:t> in Azure. </a:t>
            </a:r>
          </a:p>
          <a:p>
            <a:pPr marL="0" marR="0" indent="0" algn="l" defTabSz="1208380" rtl="0" eaLnBrk="1" fontAlgn="auto" latinLnBrk="0" hangingPunct="1">
              <a:lnSpc>
                <a:spcPct val="100000"/>
              </a:lnSpc>
              <a:spcBef>
                <a:spcPts val="0"/>
              </a:spcBef>
              <a:spcAft>
                <a:spcPts val="0"/>
              </a:spcAft>
              <a:buClrTx/>
              <a:buSzTx/>
              <a:buFontTx/>
              <a:buNone/>
              <a:tabLst/>
              <a:defRPr/>
            </a:pPr>
            <a:r>
              <a:rPr lang="en-US" dirty="0"/>
              <a:t>&lt;CLICK&gt;</a:t>
            </a:r>
          </a:p>
          <a:p>
            <a:r>
              <a:rPr lang="en-US" baseline="0" dirty="0"/>
              <a:t>Using a portal, IT is able to access some rich reporting and graphs about the applications being used.</a:t>
            </a:r>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26</a:t>
            </a:fld>
            <a:endParaRPr lang="en-US" dirty="0"/>
          </a:p>
        </p:txBody>
      </p:sp>
    </p:spTree>
    <p:extLst>
      <p:ext uri="{BB962C8B-B14F-4D97-AF65-F5344CB8AC3E}">
        <p14:creationId xmlns:p14="http://schemas.microsoft.com/office/powerpoint/2010/main" val="1401604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Let’s talk now about the Azure AD Application Proxy</a:t>
            </a:r>
            <a:r>
              <a:rPr lang="en-US" b="0" baseline="0" dirty="0"/>
              <a:t> service.</a:t>
            </a:r>
          </a:p>
          <a:p>
            <a:endParaRPr lang="en-US" b="0" dirty="0"/>
          </a:p>
          <a:p>
            <a:r>
              <a:rPr lang="en-US" b="1" dirty="0"/>
              <a:t>Reference</a:t>
            </a:r>
          </a:p>
          <a:p>
            <a:r>
              <a:rPr lang="en-US" dirty="0"/>
              <a:t>http://channel9.msdn.com/events/TechEd/NorthAmerica/2014/PCIT-B327#fbid=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2342332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5/19/2017 3:12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811785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tighten</a:t>
            </a:r>
            <a:r>
              <a:rPr lang="en-US" baseline="0" dirty="0"/>
              <a:t> up security a little and talk about Multi-Factor Authentication.</a:t>
            </a:r>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29</a:t>
            </a:fld>
            <a:endParaRPr lang="en-US" dirty="0"/>
          </a:p>
        </p:txBody>
      </p:sp>
    </p:spTree>
    <p:extLst>
      <p:ext uri="{BB962C8B-B14F-4D97-AF65-F5344CB8AC3E}">
        <p14:creationId xmlns:p14="http://schemas.microsoft.com/office/powerpoint/2010/main" val="2748897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Multi-factor authentication simply means using more than one method to verify a user for authentication.  It is also known as two factor authentication or “2FA”.  </a:t>
            </a:r>
          </a:p>
          <a:p>
            <a:r>
              <a:rPr lang="en-US" b="0" baseline="0" dirty="0"/>
              <a:t>&lt;CLICK&gt;</a:t>
            </a:r>
          </a:p>
          <a:p>
            <a:r>
              <a:rPr lang="en-US" sz="1600" kern="1200" dirty="0">
                <a:solidFill>
                  <a:schemeClr val="tx1"/>
                </a:solidFill>
                <a:effectLst/>
                <a:latin typeface="Segoe UI Light" panose="020B0502040204020203" pitchFamily="34" charset="0"/>
                <a:ea typeface="+mn-ea"/>
                <a:cs typeface="+mn-cs"/>
              </a:rPr>
              <a:t>The way it works is, during the first leg</a:t>
            </a:r>
            <a:r>
              <a:rPr lang="en-US" sz="1600" kern="1200" baseline="0" dirty="0">
                <a:solidFill>
                  <a:schemeClr val="tx1"/>
                </a:solidFill>
                <a:effectLst/>
                <a:latin typeface="Segoe UI Light" panose="020B0502040204020203" pitchFamily="34" charset="0"/>
                <a:ea typeface="+mn-ea"/>
                <a:cs typeface="+mn-cs"/>
              </a:rPr>
              <a:t> of</a:t>
            </a:r>
            <a:r>
              <a:rPr lang="en-US" sz="1600" kern="1200" dirty="0">
                <a:solidFill>
                  <a:schemeClr val="tx1"/>
                </a:solidFill>
                <a:effectLst/>
                <a:latin typeface="Segoe UI Light" panose="020B0502040204020203" pitchFamily="34" charset="0"/>
                <a:ea typeface="+mn-ea"/>
                <a:cs typeface="+mn-cs"/>
              </a:rPr>
              <a:t> authentication, you provide something you know, such as a password.</a:t>
            </a:r>
            <a:r>
              <a:rPr lang="en-US" sz="1600" kern="1200" baseline="0" dirty="0">
                <a:solidFill>
                  <a:schemeClr val="tx1"/>
                </a:solidFill>
                <a:effectLst/>
                <a:latin typeface="Segoe UI Light" panose="020B0502040204020203" pitchFamily="34" charset="0"/>
                <a:ea typeface="+mn-ea"/>
                <a:cs typeface="+mn-cs"/>
              </a:rPr>
              <a:t>  After successfully authenticating with your credentials, the second leg begins where you are challenged, for example, to enter a security code sent to a device you </a:t>
            </a:r>
            <a:r>
              <a:rPr lang="en-US" sz="1600" kern="1200" dirty="0">
                <a:solidFill>
                  <a:schemeClr val="tx1"/>
                </a:solidFill>
                <a:effectLst/>
                <a:latin typeface="Segoe UI Light" panose="020B0502040204020203" pitchFamily="34" charset="0"/>
                <a:ea typeface="+mn-ea"/>
                <a:cs typeface="+mn-cs"/>
              </a:rPr>
              <a:t>have, such as a mobile phone.  After</a:t>
            </a:r>
            <a:r>
              <a:rPr lang="en-US" sz="1600" kern="1200" baseline="0" dirty="0">
                <a:solidFill>
                  <a:schemeClr val="tx1"/>
                </a:solidFill>
                <a:effectLst/>
                <a:latin typeface="Segoe UI Light" panose="020B0502040204020203" pitchFamily="34" charset="0"/>
                <a:ea typeface="+mn-ea"/>
                <a:cs typeface="+mn-cs"/>
              </a:rPr>
              <a:t> entering the security code, the two-factor authentication is complete.</a:t>
            </a:r>
            <a:r>
              <a:rPr lang="en-US" sz="1600" kern="1200" dirty="0">
                <a:solidFill>
                  <a:schemeClr val="tx1"/>
                </a:solidFill>
                <a:effectLst/>
                <a:latin typeface="Segoe UI Light" panose="020B0502040204020203" pitchFamily="34" charset="0"/>
                <a:ea typeface="+mn-ea"/>
                <a:cs typeface="+mn-cs"/>
              </a:rPr>
              <a:t>   </a:t>
            </a:r>
          </a:p>
          <a:p>
            <a:endParaRPr lang="en-US" sz="1600" kern="1200" dirty="0">
              <a:solidFill>
                <a:schemeClr val="tx1"/>
              </a:solidFill>
              <a:effectLst/>
              <a:latin typeface="Segoe UI Light" panose="020B0502040204020203" pitchFamily="34" charset="0"/>
              <a:ea typeface="+mn-ea"/>
              <a:cs typeface="+mn-cs"/>
            </a:endParaRPr>
          </a:p>
          <a:p>
            <a:r>
              <a:rPr lang="en-US" sz="1600" kern="1200" dirty="0">
                <a:solidFill>
                  <a:schemeClr val="tx1"/>
                </a:solidFill>
                <a:effectLst/>
                <a:latin typeface="Segoe UI Light" panose="020B0502040204020203" pitchFamily="34" charset="0"/>
                <a:ea typeface="+mn-ea"/>
                <a:cs typeface="+mn-cs"/>
              </a:rPr>
              <a:t>There can be other methods for verifying a user.  The key here is that at least two are used.</a:t>
            </a:r>
          </a:p>
          <a:p>
            <a:endParaRPr lang="en-US" b="0" baseline="0" dirty="0"/>
          </a:p>
          <a:p>
            <a:r>
              <a:rPr lang="en-US" b="1" dirty="0"/>
              <a:t>Reference</a:t>
            </a:r>
          </a:p>
          <a:p>
            <a:r>
              <a:rPr lang="en-US" dirty="0"/>
              <a:t>http://technet.microsoft.com/en-us/library/dn249471.aspx</a:t>
            </a:r>
          </a:p>
          <a:p>
            <a:endParaRPr lang="en-US" dirty="0"/>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30</a:t>
            </a:fld>
            <a:endParaRPr lang="en-US" dirty="0"/>
          </a:p>
        </p:txBody>
      </p:sp>
    </p:spTree>
    <p:extLst>
      <p:ext uri="{BB962C8B-B14F-4D97-AF65-F5344CB8AC3E}">
        <p14:creationId xmlns:p14="http://schemas.microsoft.com/office/powerpoint/2010/main" val="2110741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next section I’m going</a:t>
            </a:r>
            <a:r>
              <a:rPr lang="en-US" baseline="0" dirty="0"/>
              <a:t> to talk about how you can customize Azure AD with company branding.</a:t>
            </a:r>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31</a:t>
            </a:fld>
            <a:endParaRPr lang="en-US" dirty="0"/>
          </a:p>
        </p:txBody>
      </p:sp>
    </p:spTree>
    <p:extLst>
      <p:ext uri="{BB962C8B-B14F-4D97-AF65-F5344CB8AC3E}">
        <p14:creationId xmlns:p14="http://schemas.microsoft.com/office/powerpoint/2010/main" val="1785442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custom branding features</a:t>
            </a:r>
            <a:r>
              <a:rPr lang="en-US" b="0" baseline="0" dirty="0"/>
              <a:t> in Azure AD require the premium tier.  This feature enables you to customize both the Sign-in page and Access Panel page for your users in a way that users can identify with their organization.  For  example, the banner logo and large illustration on the sign-in page can be changed to use a company logo and graphic.  You can also add text to the sign-in page.  A good use case for this is displaying help desk contact information such as a phone number or email address.</a:t>
            </a:r>
          </a:p>
          <a:p>
            <a:endParaRPr lang="en-US" b="0" dirty="0"/>
          </a:p>
          <a:p>
            <a:r>
              <a:rPr lang="en-US" b="1" dirty="0"/>
              <a:t>Reference</a:t>
            </a:r>
          </a:p>
          <a:p>
            <a:r>
              <a:rPr lang="en-US" dirty="0"/>
              <a:t>http://technet.microsoft.com/en-us/library/dn532270.aspx</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5B7683-78DB-4762-84A4-155C843802F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24335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34</a:t>
            </a:fld>
            <a:endParaRPr lang="en-US"/>
          </a:p>
        </p:txBody>
      </p:sp>
    </p:spTree>
    <p:extLst>
      <p:ext uri="{BB962C8B-B14F-4D97-AF65-F5344CB8AC3E}">
        <p14:creationId xmlns:p14="http://schemas.microsoft.com/office/powerpoint/2010/main" val="388881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Segoe UI Light" panose="020B0502040204020203" pitchFamily="34" charset="0"/>
                <a:ea typeface="+mn-ea"/>
                <a:cs typeface="+mn-cs"/>
              </a:rPr>
              <a:t>The identity for a user is one that can exist in your on-premises Active Directory and your Azure Active Directory.  And while the</a:t>
            </a:r>
            <a:r>
              <a:rPr lang="en-US" sz="1600" kern="1200" baseline="0" dirty="0">
                <a:solidFill>
                  <a:schemeClr val="tx1"/>
                </a:solidFill>
                <a:effectLst/>
                <a:latin typeface="Segoe UI Light" panose="020B0502040204020203" pitchFamily="34" charset="0"/>
                <a:ea typeface="+mn-ea"/>
                <a:cs typeface="+mn-cs"/>
              </a:rPr>
              <a:t> two</a:t>
            </a:r>
            <a:r>
              <a:rPr lang="en-US" sz="1600" kern="1200" dirty="0">
                <a:solidFill>
                  <a:schemeClr val="tx1"/>
                </a:solidFill>
                <a:effectLst/>
                <a:latin typeface="Segoe UI Light" panose="020B0502040204020203" pitchFamily="34" charset="0"/>
                <a:ea typeface="+mn-ea"/>
                <a:cs typeface="+mn-cs"/>
              </a:rPr>
              <a:t> certainly can be managed independently of each other, it is not a requirement that you do so.  For organizations that do not have an on-premises directory,</a:t>
            </a:r>
            <a:r>
              <a:rPr lang="en-US" sz="1600" kern="1200" baseline="0" dirty="0">
                <a:solidFill>
                  <a:schemeClr val="tx1"/>
                </a:solidFill>
                <a:effectLst/>
                <a:latin typeface="Segoe UI Light" panose="020B0502040204020203" pitchFamily="34" charset="0"/>
                <a:ea typeface="+mn-ea"/>
                <a:cs typeface="+mn-cs"/>
              </a:rPr>
              <a:t> </a:t>
            </a:r>
            <a:r>
              <a:rPr lang="en-US" sz="1600" kern="1200" dirty="0">
                <a:solidFill>
                  <a:schemeClr val="tx1"/>
                </a:solidFill>
                <a:effectLst/>
                <a:latin typeface="Segoe UI Light" panose="020B0502040204020203" pitchFamily="34" charset="0"/>
                <a:ea typeface="+mn-ea"/>
                <a:cs typeface="+mn-cs"/>
              </a:rPr>
              <a:t>Azure Active Directory can be</a:t>
            </a:r>
            <a:r>
              <a:rPr lang="en-US" sz="1600" kern="1200" baseline="0" dirty="0">
                <a:solidFill>
                  <a:schemeClr val="tx1"/>
                </a:solidFill>
                <a:effectLst/>
                <a:latin typeface="Segoe UI Light" panose="020B0502040204020203" pitchFamily="34" charset="0"/>
                <a:ea typeface="+mn-ea"/>
                <a:cs typeface="+mn-cs"/>
              </a:rPr>
              <a:t> the sole</a:t>
            </a:r>
            <a:r>
              <a:rPr lang="en-US" sz="1600" kern="1200" dirty="0">
                <a:solidFill>
                  <a:schemeClr val="tx1"/>
                </a:solidFill>
                <a:effectLst/>
                <a:latin typeface="Segoe UI Light" panose="020B0502040204020203" pitchFamily="34" charset="0"/>
                <a:ea typeface="+mn-ea"/>
                <a:cs typeface="+mn-cs"/>
              </a:rPr>
              <a:t> directory.  </a:t>
            </a:r>
          </a:p>
          <a:p>
            <a:r>
              <a:rPr lang="en-US" sz="1600" kern="1200" dirty="0">
                <a:solidFill>
                  <a:schemeClr val="tx1"/>
                </a:solidFill>
                <a:effectLst/>
                <a:latin typeface="Segoe UI Light" panose="020B0502040204020203" pitchFamily="34" charset="0"/>
                <a:ea typeface="+mn-ea"/>
                <a:cs typeface="+mn-cs"/>
              </a:rPr>
              <a:t>&lt;CLICK&gt;</a:t>
            </a:r>
          </a:p>
          <a:p>
            <a:r>
              <a:rPr lang="en-US" sz="1600" kern="1200" dirty="0">
                <a:solidFill>
                  <a:schemeClr val="tx1"/>
                </a:solidFill>
                <a:effectLst/>
                <a:latin typeface="Segoe UI Light" panose="020B0502040204020203" pitchFamily="34" charset="0"/>
                <a:ea typeface="+mn-ea"/>
                <a:cs typeface="+mn-cs"/>
              </a:rPr>
              <a:t>Having said that, in a hybrid world where user identities are managed on-premises with Windows Server AD, that active directory can be extended to Azure AD.</a:t>
            </a:r>
          </a:p>
          <a:p>
            <a:r>
              <a:rPr lang="en-US" sz="1600" kern="1200" dirty="0">
                <a:solidFill>
                  <a:schemeClr val="tx1"/>
                </a:solidFill>
                <a:effectLst/>
                <a:latin typeface="Segoe UI Light" panose="020B0502040204020203" pitchFamily="34" charset="0"/>
                <a:ea typeface="+mn-ea"/>
                <a:cs typeface="+mn-cs"/>
              </a:rPr>
              <a:t>&lt;CLICK&gt;</a:t>
            </a:r>
          </a:p>
          <a:p>
            <a:r>
              <a:rPr lang="en-US" sz="1600" kern="1200" dirty="0">
                <a:solidFill>
                  <a:schemeClr val="tx1"/>
                </a:solidFill>
                <a:effectLst/>
                <a:latin typeface="Segoe UI Light" panose="020B0502040204020203" pitchFamily="34" charset="0"/>
                <a:ea typeface="+mn-ea"/>
                <a:cs typeface="+mn-cs"/>
              </a:rPr>
              <a:t>By doing this, users can access cloud applications using the same identity they use when accessing applications on-premises. </a:t>
            </a:r>
          </a:p>
          <a:p>
            <a:r>
              <a:rPr lang="en-US" sz="1600" kern="1200" dirty="0">
                <a:solidFill>
                  <a:schemeClr val="tx1"/>
                </a:solidFill>
                <a:effectLst/>
                <a:latin typeface="Segoe UI Light" panose="020B0502040204020203" pitchFamily="34" charset="0"/>
                <a:ea typeface="+mn-ea"/>
                <a:cs typeface="+mn-cs"/>
              </a:rPr>
              <a:t> &lt;CLICK&gt;</a:t>
            </a:r>
          </a:p>
          <a:p>
            <a:r>
              <a:rPr lang="en-US" sz="1600" kern="1200" dirty="0">
                <a:solidFill>
                  <a:schemeClr val="tx1"/>
                </a:solidFill>
                <a:effectLst/>
                <a:latin typeface="Segoe UI Light" panose="020B0502040204020203" pitchFamily="34" charset="0"/>
                <a:ea typeface="+mn-ea"/>
                <a:cs typeface="+mn-cs"/>
              </a:rPr>
              <a:t>As users move from the</a:t>
            </a:r>
            <a:r>
              <a:rPr lang="en-US" sz="1600" kern="1200" baseline="0" dirty="0">
                <a:solidFill>
                  <a:schemeClr val="tx1"/>
                </a:solidFill>
                <a:effectLst/>
                <a:latin typeface="Segoe UI Light" panose="020B0502040204020203" pitchFamily="34" charset="0"/>
                <a:ea typeface="+mn-ea"/>
                <a:cs typeface="+mn-cs"/>
              </a:rPr>
              <a:t> </a:t>
            </a:r>
            <a:r>
              <a:rPr lang="en-US" sz="1600" kern="1200" dirty="0">
                <a:solidFill>
                  <a:schemeClr val="tx1"/>
                </a:solidFill>
                <a:effectLst/>
                <a:latin typeface="Segoe UI Light" panose="020B0502040204020203" pitchFamily="34" charset="0"/>
                <a:ea typeface="+mn-ea"/>
                <a:cs typeface="+mn-cs"/>
              </a:rPr>
              <a:t>on-premises environment to environments where they may use a different computer (at home for example), or other devices such as a mobile phone, they can still access the LOB applications they need through Azure AD using their on-premises credentials.</a:t>
            </a:r>
          </a:p>
          <a:p>
            <a:r>
              <a:rPr lang="en-US" sz="1600" kern="1200" dirty="0">
                <a:solidFill>
                  <a:schemeClr val="tx1"/>
                </a:solidFill>
                <a:effectLst/>
                <a:latin typeface="Segoe UI Light" panose="020B0502040204020203" pitchFamily="34" charset="0"/>
                <a:ea typeface="+mn-ea"/>
                <a:cs typeface="+mn-cs"/>
              </a:rPr>
              <a:t> &lt;CLICK&gt;</a:t>
            </a:r>
          </a:p>
          <a:p>
            <a:r>
              <a:rPr lang="en-US" sz="1600" kern="1200" dirty="0">
                <a:solidFill>
                  <a:schemeClr val="tx1"/>
                </a:solidFill>
                <a:effectLst/>
                <a:latin typeface="Segoe UI Light" panose="020B0502040204020203" pitchFamily="34" charset="0"/>
                <a:ea typeface="+mn-ea"/>
                <a:cs typeface="+mn-cs"/>
              </a:rPr>
              <a:t>It is also becoming increasingly common for users who are not part of an organization’s on-premises directory to still be provisioned to access applications owned by the organization.  For example, in a freelance type of scenario with someone working on a short term project.  In these cases, you can integrate these users into the Azure AD using their identity from a social identity provider such as a Microsoft Account, Google, Facebook,</a:t>
            </a:r>
            <a:r>
              <a:rPr lang="en-US" sz="1600" kern="1200" baseline="0" dirty="0">
                <a:solidFill>
                  <a:schemeClr val="tx1"/>
                </a:solidFill>
                <a:effectLst/>
                <a:latin typeface="Segoe UI Light" panose="020B0502040204020203" pitchFamily="34" charset="0"/>
                <a:ea typeface="+mn-ea"/>
                <a:cs typeface="+mn-cs"/>
              </a:rPr>
              <a:t> </a:t>
            </a:r>
            <a:r>
              <a:rPr lang="en-US" sz="1600" kern="1200" dirty="0">
                <a:solidFill>
                  <a:schemeClr val="tx1"/>
                </a:solidFill>
                <a:effectLst/>
                <a:latin typeface="Segoe UI Light" panose="020B0502040204020203" pitchFamily="34" charset="0"/>
                <a:ea typeface="+mn-ea"/>
                <a:cs typeface="+mn-cs"/>
              </a:rPr>
              <a:t>or Twitter, and then provision their account to access applications</a:t>
            </a:r>
            <a:r>
              <a:rPr lang="en-US" sz="1600" kern="1200" baseline="0" dirty="0">
                <a:solidFill>
                  <a:schemeClr val="tx1"/>
                </a:solidFill>
                <a:effectLst/>
                <a:latin typeface="Segoe UI Light" panose="020B0502040204020203" pitchFamily="34" charset="0"/>
                <a:ea typeface="+mn-ea"/>
                <a:cs typeface="+mn-cs"/>
              </a:rPr>
              <a:t> </a:t>
            </a:r>
            <a:r>
              <a:rPr lang="en-US" sz="1600" kern="1200" dirty="0">
                <a:solidFill>
                  <a:schemeClr val="tx1"/>
                </a:solidFill>
                <a:effectLst/>
                <a:latin typeface="Segoe UI Light" panose="020B0502040204020203" pitchFamily="34" charset="0"/>
                <a:ea typeface="+mn-ea"/>
                <a:cs typeface="+mn-cs"/>
              </a:rPr>
              <a:t>as appropriate.  </a:t>
            </a:r>
            <a:endParaRPr lang="en-US" baseline="0" dirty="0"/>
          </a:p>
          <a:p>
            <a:pPr marL="0" indent="0">
              <a:buFontTx/>
              <a:buNone/>
            </a:pPr>
            <a:endParaRPr lang="en-US" baseline="0" dirty="0"/>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B8C5BED1-322D-4662-AA7E-361713CA4308}" type="slidenum">
              <a:rPr lang="en-US" smtClean="0"/>
              <a:t>4</a:t>
            </a:fld>
            <a:endParaRPr lang="en-US"/>
          </a:p>
        </p:txBody>
      </p:sp>
    </p:spTree>
    <p:extLst>
      <p:ext uri="{BB962C8B-B14F-4D97-AF65-F5344CB8AC3E}">
        <p14:creationId xmlns:p14="http://schemas.microsoft.com/office/powerpoint/2010/main" val="97298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44</a:t>
            </a:fld>
            <a:endParaRPr lang="en-US"/>
          </a:p>
        </p:txBody>
      </p:sp>
    </p:spTree>
    <p:extLst>
      <p:ext uri="{BB962C8B-B14F-4D97-AF65-F5344CB8AC3E}">
        <p14:creationId xmlns:p14="http://schemas.microsoft.com/office/powerpoint/2010/main" val="88120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SKU</a:t>
            </a:r>
            <a:r>
              <a:rPr lang="en-US" baseline="0" dirty="0"/>
              <a:t> is what you get by default </a:t>
            </a:r>
          </a:p>
          <a:p>
            <a:endParaRPr lang="en-US" baseline="0" dirty="0"/>
          </a:p>
          <a:p>
            <a:r>
              <a:rPr lang="en-US" baseline="0" dirty="0"/>
              <a:t>BASIC and PREMIUM can only be purchased through an EA.</a:t>
            </a:r>
          </a:p>
          <a:p>
            <a:endParaRPr lang="en-US" baseline="0" dirty="0"/>
          </a:p>
          <a:p>
            <a:r>
              <a:rPr lang="en-US" dirty="0"/>
              <a:t>http://azure.microsoft.com/en-us/pricing/details/active-directory/</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5B7683-78DB-4762-84A4-155C843802F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635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SKU</a:t>
            </a:r>
            <a:r>
              <a:rPr lang="en-US" baseline="0" dirty="0"/>
              <a:t> is what you get by default </a:t>
            </a:r>
          </a:p>
          <a:p>
            <a:endParaRPr lang="en-US" baseline="0" dirty="0"/>
          </a:p>
          <a:p>
            <a:r>
              <a:rPr lang="en-US" baseline="0" dirty="0"/>
              <a:t>BASIC and PREMIUM can only be purchased through an EA.</a:t>
            </a:r>
          </a:p>
          <a:p>
            <a:endParaRPr lang="en-US" baseline="0" dirty="0"/>
          </a:p>
          <a:p>
            <a:r>
              <a:rPr lang="en-US" dirty="0"/>
              <a:t>http://azure.microsoft.com/en-us/pricing/details/active-directory/</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5B7683-78DB-4762-84A4-155C843802F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679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SKU</a:t>
            </a:r>
            <a:r>
              <a:rPr lang="en-US" baseline="0" dirty="0"/>
              <a:t> is what you get by default </a:t>
            </a:r>
          </a:p>
          <a:p>
            <a:endParaRPr lang="en-US" baseline="0" dirty="0"/>
          </a:p>
          <a:p>
            <a:r>
              <a:rPr lang="en-US" baseline="0" dirty="0"/>
              <a:t>BASIC and PREMIUM can only be purchased through an EA.</a:t>
            </a:r>
          </a:p>
          <a:p>
            <a:endParaRPr lang="en-US" baseline="0" dirty="0"/>
          </a:p>
          <a:p>
            <a:r>
              <a:rPr lang="en-US" dirty="0"/>
              <a:t>http://azure.microsoft.com/en-us/pricing/details/active-directory/</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5B7683-78DB-4762-84A4-155C843802F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058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SKU</a:t>
            </a:r>
            <a:r>
              <a:rPr lang="en-US" baseline="0" dirty="0"/>
              <a:t> is what you get by default </a:t>
            </a:r>
          </a:p>
          <a:p>
            <a:endParaRPr lang="en-US" baseline="0" dirty="0"/>
          </a:p>
          <a:p>
            <a:r>
              <a:rPr lang="en-US" baseline="0" dirty="0"/>
              <a:t>BASIC and PREMIUM can only be purchased through an EA.</a:t>
            </a:r>
          </a:p>
          <a:p>
            <a:endParaRPr lang="en-US" baseline="0" dirty="0"/>
          </a:p>
          <a:p>
            <a:r>
              <a:rPr lang="en-US" dirty="0"/>
              <a:t>http://azure.microsoft.com/en-us/pricing/details/active-directory/</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5B7683-78DB-4762-84A4-155C843802F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70848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a:t>
            </a:r>
            <a:r>
              <a:rPr lang="en-US" baseline="0" dirty="0">
                <a:effectLst/>
              </a:rPr>
              <a:t> this next section, I’m going to talk about how you can integrate an o</a:t>
            </a:r>
            <a:r>
              <a:rPr lang="en-US" dirty="0">
                <a:effectLst/>
              </a:rPr>
              <a:t>n-premises</a:t>
            </a:r>
            <a:r>
              <a:rPr lang="en-US" baseline="0" dirty="0">
                <a:effectLst/>
              </a:rPr>
              <a:t> Windows Server </a:t>
            </a:r>
            <a:r>
              <a:rPr lang="en-US" dirty="0">
                <a:effectLst/>
              </a:rPr>
              <a:t>active directory with your Azure Active Directory</a:t>
            </a:r>
            <a:r>
              <a:rPr lang="en-US" baseline="0" dirty="0">
                <a:effectLst/>
              </a:rPr>
              <a:t> in Azure.</a:t>
            </a:r>
            <a:r>
              <a:rPr lang="en-US" dirty="0">
                <a:effectLst/>
              </a:rPr>
              <a:t>  This is a powerful</a:t>
            </a:r>
            <a:r>
              <a:rPr lang="en-US" baseline="0" dirty="0">
                <a:effectLst/>
              </a:rPr>
              <a:t> feature that greatly simplifies identity and access </a:t>
            </a:r>
            <a:r>
              <a:rPr lang="en-US" dirty="0">
                <a:effectLst/>
              </a:rPr>
              <a:t>managemen</a:t>
            </a:r>
            <a:r>
              <a:rPr lang="en-US" baseline="0" dirty="0">
                <a:effectLst/>
              </a:rPr>
              <a:t>t of cloud applications for your on-premises users.</a:t>
            </a:r>
          </a:p>
          <a:p>
            <a:endParaRPr lang="en-US" dirty="0"/>
          </a:p>
          <a:p>
            <a:r>
              <a:rPr lang="en-US" b="1" dirty="0"/>
              <a:t>Reference</a:t>
            </a:r>
          </a:p>
          <a:p>
            <a:r>
              <a:rPr lang="en-US" dirty="0"/>
              <a:t>http://technet.microsoft.com/library/jj573653</a:t>
            </a:r>
            <a:br>
              <a:rPr lang="en-US" dirty="0"/>
            </a:br>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641969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More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http://msdn.microsoft.com/en-us/library/azure/dn790204.aspx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Which attributes are </a:t>
            </a:r>
            <a:r>
              <a:rPr lang="en-US" sz="1200" b="0" kern="1200" baseline="0" dirty="0" err="1">
                <a:solidFill>
                  <a:schemeClr val="tx1"/>
                </a:solidFill>
                <a:effectLst/>
                <a:latin typeface="+mn-lt"/>
                <a:ea typeface="+mn-ea"/>
                <a:cs typeface="+mn-cs"/>
              </a:rPr>
              <a:t>sync’ed</a:t>
            </a:r>
            <a:r>
              <a:rPr lang="en-US" sz="1200" b="0" kern="1200" baseline="0" dirty="0">
                <a:solidFill>
                  <a:schemeClr val="tx1"/>
                </a:solidFill>
                <a:effectLst/>
                <a:latin typeface="+mn-lt"/>
                <a:ea typeface="+mn-ea"/>
                <a:cs typeface="+mn-cs"/>
              </a:rPr>
              <a:t> for which workload?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hlinkClick r:id="rId3"/>
              </a:rPr>
              <a:t>https://azure.microsoft.com/en-us/documentation/articles/active-directory-aadconnectsync-attributes-synchronized/#office-365-proplus</a:t>
            </a: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835909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37ADF74-6AD4-4E78-930F-DB6402E2300B}" type="datetimeFigureOut">
              <a:rPr lang="en-IN" smtClean="0"/>
              <a:t>19-05-2017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0B89DD-A07D-4E3B-95CF-B469B175E8F9}" type="slidenum">
              <a:rPr lang="en-IN" smtClean="0"/>
              <a:t>‹#›</a:t>
            </a:fld>
            <a:endParaRPr lang="en-IN"/>
          </a:p>
        </p:txBody>
      </p:sp>
    </p:spTree>
    <p:extLst>
      <p:ext uri="{BB962C8B-B14F-4D97-AF65-F5344CB8AC3E}">
        <p14:creationId xmlns:p14="http://schemas.microsoft.com/office/powerpoint/2010/main" val="3170121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7ADF74-6AD4-4E78-930F-DB6402E2300B}" type="datetimeFigureOut">
              <a:rPr lang="en-IN" smtClean="0"/>
              <a:t>19-05-2017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0B89DD-A07D-4E3B-95CF-B469B175E8F9}" type="slidenum">
              <a:rPr lang="en-IN" smtClean="0"/>
              <a:t>‹#›</a:t>
            </a:fld>
            <a:endParaRPr lang="en-IN"/>
          </a:p>
        </p:txBody>
      </p:sp>
    </p:spTree>
    <p:extLst>
      <p:ext uri="{BB962C8B-B14F-4D97-AF65-F5344CB8AC3E}">
        <p14:creationId xmlns:p14="http://schemas.microsoft.com/office/powerpoint/2010/main" val="258991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7ADF74-6AD4-4E78-930F-DB6402E2300B}" type="datetimeFigureOut">
              <a:rPr lang="en-IN" smtClean="0"/>
              <a:t>19-05-2017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0B89DD-A07D-4E3B-95CF-B469B175E8F9}" type="slidenum">
              <a:rPr lang="en-IN" smtClean="0"/>
              <a:t>‹#›</a:t>
            </a:fld>
            <a:endParaRPr lang="en-IN"/>
          </a:p>
        </p:txBody>
      </p:sp>
    </p:spTree>
    <p:extLst>
      <p:ext uri="{BB962C8B-B14F-4D97-AF65-F5344CB8AC3E}">
        <p14:creationId xmlns:p14="http://schemas.microsoft.com/office/powerpoint/2010/main" val="2382386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Message - Blu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824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ed Layout">
    <p:bg bwMode="black">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3717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768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86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8293486" cy="720502"/>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831"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831"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43153"/>
            <a:ext cx="3614566" cy="771697"/>
          </a:xfrm>
          <a:prstGeom prst="rect">
            <a:avLst/>
          </a:prstGeom>
        </p:spPr>
      </p:pic>
    </p:spTree>
    <p:extLst>
      <p:ext uri="{BB962C8B-B14F-4D97-AF65-F5344CB8AC3E}">
        <p14:creationId xmlns:p14="http://schemas.microsoft.com/office/powerpoint/2010/main" val="2638105390"/>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7ADF74-6AD4-4E78-930F-DB6402E2300B}" type="datetimeFigureOut">
              <a:rPr lang="en-IN" smtClean="0"/>
              <a:t>19-05-2017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0B89DD-A07D-4E3B-95CF-B469B175E8F9}" type="slidenum">
              <a:rPr lang="en-IN" smtClean="0"/>
              <a:t>‹#›</a:t>
            </a:fld>
            <a:endParaRPr lang="en-IN"/>
          </a:p>
        </p:txBody>
      </p:sp>
    </p:spTree>
    <p:extLst>
      <p:ext uri="{BB962C8B-B14F-4D97-AF65-F5344CB8AC3E}">
        <p14:creationId xmlns:p14="http://schemas.microsoft.com/office/powerpoint/2010/main" val="4255433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7ADF74-6AD4-4E78-930F-DB6402E2300B}" type="datetimeFigureOut">
              <a:rPr lang="en-IN" smtClean="0"/>
              <a:t>19-05-2017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0B89DD-A07D-4E3B-95CF-B469B175E8F9}" type="slidenum">
              <a:rPr lang="en-IN" smtClean="0"/>
              <a:t>‹#›</a:t>
            </a:fld>
            <a:endParaRPr lang="en-IN"/>
          </a:p>
        </p:txBody>
      </p:sp>
    </p:spTree>
    <p:extLst>
      <p:ext uri="{BB962C8B-B14F-4D97-AF65-F5344CB8AC3E}">
        <p14:creationId xmlns:p14="http://schemas.microsoft.com/office/powerpoint/2010/main" val="3507416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37ADF74-6AD4-4E78-930F-DB6402E2300B}" type="datetimeFigureOut">
              <a:rPr lang="en-IN" smtClean="0"/>
              <a:t>19-05-2017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0B89DD-A07D-4E3B-95CF-B469B175E8F9}" type="slidenum">
              <a:rPr lang="en-IN" smtClean="0"/>
              <a:t>‹#›</a:t>
            </a:fld>
            <a:endParaRPr lang="en-IN"/>
          </a:p>
        </p:txBody>
      </p:sp>
    </p:spTree>
    <p:extLst>
      <p:ext uri="{BB962C8B-B14F-4D97-AF65-F5344CB8AC3E}">
        <p14:creationId xmlns:p14="http://schemas.microsoft.com/office/powerpoint/2010/main" val="116948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37ADF74-6AD4-4E78-930F-DB6402E2300B}" type="datetimeFigureOut">
              <a:rPr lang="en-IN" smtClean="0"/>
              <a:t>19-05-2017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0B89DD-A07D-4E3B-95CF-B469B175E8F9}" type="slidenum">
              <a:rPr lang="en-IN" smtClean="0"/>
              <a:t>‹#›</a:t>
            </a:fld>
            <a:endParaRPr lang="en-IN"/>
          </a:p>
        </p:txBody>
      </p:sp>
    </p:spTree>
    <p:extLst>
      <p:ext uri="{BB962C8B-B14F-4D97-AF65-F5344CB8AC3E}">
        <p14:creationId xmlns:p14="http://schemas.microsoft.com/office/powerpoint/2010/main" val="3633201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37ADF74-6AD4-4E78-930F-DB6402E2300B}" type="datetimeFigureOut">
              <a:rPr lang="en-IN" smtClean="0"/>
              <a:t>19-05-2017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0B89DD-A07D-4E3B-95CF-B469B175E8F9}" type="slidenum">
              <a:rPr lang="en-IN" smtClean="0"/>
              <a:t>‹#›</a:t>
            </a:fld>
            <a:endParaRPr lang="en-IN"/>
          </a:p>
        </p:txBody>
      </p:sp>
    </p:spTree>
    <p:extLst>
      <p:ext uri="{BB962C8B-B14F-4D97-AF65-F5344CB8AC3E}">
        <p14:creationId xmlns:p14="http://schemas.microsoft.com/office/powerpoint/2010/main" val="1608610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7ADF74-6AD4-4E78-930F-DB6402E2300B}" type="datetimeFigureOut">
              <a:rPr lang="en-IN" smtClean="0"/>
              <a:t>19-05-2017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0B89DD-A07D-4E3B-95CF-B469B175E8F9}" type="slidenum">
              <a:rPr lang="en-IN" smtClean="0"/>
              <a:t>‹#›</a:t>
            </a:fld>
            <a:endParaRPr lang="en-IN"/>
          </a:p>
        </p:txBody>
      </p:sp>
    </p:spTree>
    <p:extLst>
      <p:ext uri="{BB962C8B-B14F-4D97-AF65-F5344CB8AC3E}">
        <p14:creationId xmlns:p14="http://schemas.microsoft.com/office/powerpoint/2010/main" val="51153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7ADF74-6AD4-4E78-930F-DB6402E2300B}" type="datetimeFigureOut">
              <a:rPr lang="en-IN" smtClean="0"/>
              <a:t>19-05-2017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0B89DD-A07D-4E3B-95CF-B469B175E8F9}" type="slidenum">
              <a:rPr lang="en-IN" smtClean="0"/>
              <a:t>‹#›</a:t>
            </a:fld>
            <a:endParaRPr lang="en-IN"/>
          </a:p>
        </p:txBody>
      </p:sp>
    </p:spTree>
    <p:extLst>
      <p:ext uri="{BB962C8B-B14F-4D97-AF65-F5344CB8AC3E}">
        <p14:creationId xmlns:p14="http://schemas.microsoft.com/office/powerpoint/2010/main" val="4204960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7ADF74-6AD4-4E78-930F-DB6402E2300B}" type="datetimeFigureOut">
              <a:rPr lang="en-IN" smtClean="0"/>
              <a:t>19-05-2017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0B89DD-A07D-4E3B-95CF-B469B175E8F9}" type="slidenum">
              <a:rPr lang="en-IN" smtClean="0"/>
              <a:t>‹#›</a:t>
            </a:fld>
            <a:endParaRPr lang="en-IN"/>
          </a:p>
        </p:txBody>
      </p:sp>
    </p:spTree>
    <p:extLst>
      <p:ext uri="{BB962C8B-B14F-4D97-AF65-F5344CB8AC3E}">
        <p14:creationId xmlns:p14="http://schemas.microsoft.com/office/powerpoint/2010/main" val="39330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7ADF74-6AD4-4E78-930F-DB6402E2300B}" type="datetimeFigureOut">
              <a:rPr lang="en-IN" smtClean="0"/>
              <a:t>19-05-2017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0B89DD-A07D-4E3B-95CF-B469B175E8F9}" type="slidenum">
              <a:rPr lang="en-IN" smtClean="0"/>
              <a:t>‹#›</a:t>
            </a:fld>
            <a:endParaRPr lang="en-IN"/>
          </a:p>
        </p:txBody>
      </p:sp>
    </p:spTree>
    <p:extLst>
      <p:ext uri="{BB962C8B-B14F-4D97-AF65-F5344CB8AC3E}">
        <p14:creationId xmlns:p14="http://schemas.microsoft.com/office/powerpoint/2010/main" val="499358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6248" y="2930462"/>
            <a:ext cx="11149013" cy="996936"/>
          </a:xfrm>
          <a:prstGeom prst="rect">
            <a:avLst/>
          </a:prstGeom>
        </p:spPr>
        <p:txBody>
          <a:bodyPr>
            <a:normAutofit fontScale="90000"/>
          </a:bodyPr>
          <a:lstStyle/>
          <a:p>
            <a:r>
              <a:rPr lang="en-US" sz="7198" dirty="0"/>
              <a:t>Introduction to Azure AD</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648431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Active Directory Join Features</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7651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6248" y="2930463"/>
            <a:ext cx="11149013" cy="747897"/>
          </a:xfrm>
          <a:prstGeom prst="rect">
            <a:avLst/>
          </a:prstGeom>
        </p:spPr>
        <p:txBody>
          <a:bodyPr/>
          <a:lstStyle/>
          <a:p>
            <a:r>
              <a:rPr lang="en-US" dirty="0"/>
              <a:t>Directory Integration</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253920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AD Connect </a:t>
            </a:r>
          </a:p>
        </p:txBody>
      </p:sp>
      <p:pic>
        <p:nvPicPr>
          <p:cNvPr id="11" name="Picture 10"/>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139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noAutofit/>
          </a:bodyPr>
          <a:lstStyle/>
          <a:p>
            <a:r>
              <a:rPr lang="en-US" sz="3920" dirty="0"/>
              <a:t>Azure AD Integration Models</a:t>
            </a:r>
          </a:p>
        </p:txBody>
      </p:sp>
      <p:pic>
        <p:nvPicPr>
          <p:cNvPr id="9" name="Picture 8"/>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610350"/>
            <a:ext cx="6553200"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43034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6248" y="2930463"/>
            <a:ext cx="11149013" cy="747897"/>
          </a:xfrm>
          <a:prstGeom prst="rect">
            <a:avLst/>
          </a:prstGeom>
        </p:spPr>
        <p:txBody>
          <a:bodyPr/>
          <a:lstStyle/>
          <a:p>
            <a:r>
              <a:rPr lang="en-US" dirty="0"/>
              <a:t>Azure AD Domain Services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96214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520703" y="229436"/>
            <a:ext cx="11149013" cy="756934"/>
          </a:xfrm>
          <a:prstGeom prst="rect">
            <a:avLst/>
          </a:prstGeom>
        </p:spPr>
        <p:txBody>
          <a:bodyPr/>
          <a:lstStyle/>
          <a:p>
            <a:r>
              <a:rPr lang="en-US" dirty="0"/>
              <a:t>Azure AD Domain Services</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4573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AD Domain Services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85526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6248" y="2930463"/>
            <a:ext cx="11149013" cy="830781"/>
          </a:xfrm>
          <a:prstGeom prst="rect">
            <a:avLst/>
          </a:prstGeom>
        </p:spPr>
        <p:txBody>
          <a:bodyPr>
            <a:normAutofit fontScale="90000"/>
          </a:bodyPr>
          <a:lstStyle/>
          <a:p>
            <a:r>
              <a:rPr lang="en-US" sz="5998" dirty="0"/>
              <a:t>Managing SaaS Applications</a:t>
            </a:r>
          </a:p>
        </p:txBody>
      </p:sp>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6" name="Rectangle 5"/>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88560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20703" y="229436"/>
            <a:ext cx="11149013" cy="756934"/>
          </a:xfrm>
          <a:prstGeom prst="rect">
            <a:avLst/>
          </a:prstGeom>
        </p:spPr>
        <p:txBody>
          <a:bodyPr/>
          <a:lstStyle/>
          <a:p>
            <a:r>
              <a:rPr lang="en-US" dirty="0">
                <a:solidFill>
                  <a:srgbClr val="0D5387"/>
                </a:solidFill>
              </a:rPr>
              <a:t>SaaS Application Access Overview</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7"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8341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Support for Single Sign-On</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83408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What is Azure AD?</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71379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Access Panel</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36064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Access Panel for iOS &amp; Android </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7056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Public-Facing Application Gallery</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86095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16248" y="2930463"/>
            <a:ext cx="11149013" cy="747897"/>
          </a:xfrm>
          <a:prstGeom prst="rect">
            <a:avLst/>
          </a:prstGeom>
        </p:spPr>
        <p:txBody>
          <a:bodyPr/>
          <a:lstStyle/>
          <a:p>
            <a:r>
              <a:rPr lang="en-US" dirty="0"/>
              <a:t>Cloud App Discovery</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167903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Cloud App Discovery</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1377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Cloud App Discovery</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8100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Cloud App Discovery</a:t>
            </a:r>
          </a:p>
        </p:txBody>
      </p:sp>
      <p:pic>
        <p:nvPicPr>
          <p:cNvPr id="11" name="Picture 10"/>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7489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16248" y="2930462"/>
            <a:ext cx="11149013" cy="913858"/>
          </a:xfrm>
          <a:prstGeom prst="rect">
            <a:avLst/>
          </a:prstGeom>
        </p:spPr>
        <p:txBody>
          <a:bodyPr>
            <a:normAutofit fontScale="90000"/>
          </a:bodyPr>
          <a:lstStyle/>
          <a:p>
            <a:r>
              <a:rPr lang="en-US" sz="6598" dirty="0"/>
              <a:t>Publishing Internal Applications</a:t>
            </a: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37489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542765"/>
          </a:xfrm>
          <a:prstGeom prst="rect">
            <a:avLst/>
          </a:prstGeom>
        </p:spPr>
        <p:txBody>
          <a:bodyPr>
            <a:normAutofit fontScale="90000"/>
          </a:bodyPr>
          <a:lstStyle/>
          <a:p>
            <a:r>
              <a:rPr lang="en-US" sz="3920" dirty="0"/>
              <a:t>Azure Active Directory Application Proxy</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8636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6248" y="2930462"/>
            <a:ext cx="11149013" cy="996936"/>
          </a:xfrm>
          <a:prstGeom prst="rect">
            <a:avLst/>
          </a:prstGeom>
        </p:spPr>
        <p:txBody>
          <a:bodyPr>
            <a:normAutofit fontScale="90000"/>
          </a:bodyPr>
          <a:lstStyle/>
          <a:p>
            <a:r>
              <a:rPr lang="en-US" sz="7198" dirty="0"/>
              <a:t>Multi-Factor Authentication</a:t>
            </a:r>
          </a:p>
        </p:txBody>
      </p:sp>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930913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Comparing Directories</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20328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20703" y="229436"/>
            <a:ext cx="11149013" cy="756934"/>
          </a:xfrm>
          <a:prstGeom prst="rect">
            <a:avLst/>
          </a:prstGeom>
        </p:spPr>
        <p:txBody>
          <a:bodyPr/>
          <a:lstStyle/>
          <a:p>
            <a:r>
              <a:rPr lang="en-US" dirty="0">
                <a:solidFill>
                  <a:srgbClr val="0D5387"/>
                </a:solidFill>
              </a:rPr>
              <a:t>Multi-Factor Authentication (MFA)</a:t>
            </a:r>
          </a:p>
        </p:txBody>
      </p:sp>
      <p:pic>
        <p:nvPicPr>
          <p:cNvPr id="12" name="Picture 11"/>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64563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6248" y="2930463"/>
            <a:ext cx="11149013" cy="747897"/>
          </a:xfrm>
          <a:prstGeom prst="rect">
            <a:avLst/>
          </a:prstGeom>
        </p:spPr>
        <p:txBody>
          <a:bodyPr/>
          <a:lstStyle/>
          <a:p>
            <a:r>
              <a:rPr lang="en-US" dirty="0"/>
              <a:t>Company Branding</a:t>
            </a:r>
          </a:p>
        </p:txBody>
      </p:sp>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871303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0703" y="229436"/>
            <a:ext cx="11149013" cy="756934"/>
          </a:xfrm>
          <a:prstGeom prst="rect">
            <a:avLst/>
          </a:prstGeom>
        </p:spPr>
        <p:txBody>
          <a:bodyPr/>
          <a:lstStyle/>
          <a:p>
            <a:r>
              <a:rPr lang="en-US" dirty="0"/>
              <a:t>Azure AD Company Branding</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91652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20703" y="229436"/>
            <a:ext cx="11149013" cy="756934"/>
          </a:xfrm>
          <a:prstGeom prst="rect">
            <a:avLst/>
          </a:prstGeom>
        </p:spPr>
        <p:txBody>
          <a:bodyPr/>
          <a:lstStyle/>
          <a:p>
            <a:r>
              <a:rPr lang="en-US" dirty="0"/>
              <a:t>Customer Scenario</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42458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Current Situation </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78836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Customer Needs</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7509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Blockers and Objections</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83947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Call to Action</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1201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Timeline</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03950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6248" y="2930462"/>
            <a:ext cx="11149013" cy="1495794"/>
          </a:xfrm>
          <a:prstGeom prst="rect">
            <a:avLst/>
          </a:prstGeom>
        </p:spPr>
        <p:txBody>
          <a:bodyPr/>
          <a:lstStyle/>
          <a:p>
            <a:r>
              <a:rPr lang="en-US" dirty="0"/>
              <a:t>Solution</a:t>
            </a:r>
            <a:br>
              <a:rPr lang="en-US" dirty="0"/>
            </a:br>
            <a:r>
              <a:rPr lang="en-US" dirty="0"/>
              <a:t>Hybrid Identity</a:t>
            </a: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5" name="Rectangle 4"/>
          <p:cNvSpPr/>
          <p:nvPr/>
        </p:nvSpPr>
        <p:spPr bwMode="auto">
          <a:xfrm>
            <a:off x="1588" y="6553201"/>
            <a:ext cx="6477000" cy="3039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054038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Why do we need Azure AD?</a:t>
            </a:r>
          </a:p>
        </p:txBody>
      </p:sp>
      <p:pic>
        <p:nvPicPr>
          <p:cNvPr id="11" name="Picture 10"/>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93265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01459" y="419306"/>
            <a:ext cx="3858709" cy="1513354"/>
          </a:xfrm>
          <a:prstGeom prst="rect">
            <a:avLst/>
          </a:prstGeom>
        </p:spPr>
        <p:txBody>
          <a:bodyPr/>
          <a:lstStyle/>
          <a:p>
            <a:r>
              <a:rPr lang="en-US" dirty="0"/>
              <a:t>Preferred Solution</a:t>
            </a:r>
          </a:p>
        </p:txBody>
      </p:sp>
      <p:pic>
        <p:nvPicPr>
          <p:cNvPr id="24" name="Picture 23"/>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4650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Key Stakeholders</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33709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AD Connect</a:t>
            </a:r>
          </a:p>
        </p:txBody>
      </p:sp>
      <p:pic>
        <p:nvPicPr>
          <p:cNvPr id="14" name="Picture 13"/>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002789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SaaS App Management</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3002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AD Application Proxy</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50134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AD Multi-Factor Authentication</a:t>
            </a: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222904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Application Access Panel</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75382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Blockers and Objections</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0043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761355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8" y="1142007"/>
            <a:ext cx="11952342" cy="830997"/>
          </a:xfrm>
          <a:prstGeom prst="rect">
            <a:avLst/>
          </a:prstGeom>
          <a:noFill/>
        </p:spPr>
        <p:txBody>
          <a:bodyPr wrap="square" lIns="0" tIns="0" rIns="0" bIns="0" rtlCol="0">
            <a:spAutoFit/>
          </a:bodyPr>
          <a:lstStyle/>
          <a:p>
            <a:pPr algn="ctr"/>
            <a:r>
              <a:rPr lang="en-IN" sz="5400" i="1" spc="-70" dirty="0">
                <a:gradFill>
                  <a:gsLst>
                    <a:gs pos="2917">
                      <a:schemeClr val="tx1"/>
                    </a:gs>
                    <a:gs pos="30000">
                      <a:schemeClr val="tx1"/>
                    </a:gs>
                  </a:gsLst>
                  <a:lin ang="5400000" scaled="0"/>
                </a:gradFill>
                <a:latin typeface="Lucida Handwriting" pitchFamily="66" charset="0"/>
              </a:rPr>
              <a:t>Thank You</a:t>
            </a:r>
          </a:p>
        </p:txBody>
      </p:sp>
    </p:spTree>
    <p:extLst>
      <p:ext uri="{BB962C8B-B14F-4D97-AF65-F5344CB8AC3E}">
        <p14:creationId xmlns:p14="http://schemas.microsoft.com/office/powerpoint/2010/main" val="143835371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Common Azure AD Features</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40906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Premium &amp; Basic Azure AD Features</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79929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Premium Azure AD Features</a:t>
            </a:r>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4"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0722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AD Premium – P2 Features</a:t>
            </a:r>
          </a:p>
        </p:txBody>
      </p:sp>
      <p:pic>
        <p:nvPicPr>
          <p:cNvPr id="9" name="Picture 8"/>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1844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AD Premium – P2 Features</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55992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2090</Words>
  <Application>Microsoft Office PowerPoint</Application>
  <PresentationFormat>Widescreen</PresentationFormat>
  <Paragraphs>211</Paragraphs>
  <Slides>49</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Lucida Handwriting</vt:lpstr>
      <vt:lpstr>Segoe UI</vt:lpstr>
      <vt:lpstr>Segoe UI Light</vt:lpstr>
      <vt:lpstr>Office Theme</vt:lpstr>
      <vt:lpstr>Introduction to Azure AD</vt:lpstr>
      <vt:lpstr>What is Azure AD?</vt:lpstr>
      <vt:lpstr>Comparing Directories</vt:lpstr>
      <vt:lpstr>Why do we need Azure AD?</vt:lpstr>
      <vt:lpstr>Common Azure AD Features</vt:lpstr>
      <vt:lpstr>Premium &amp; Basic Azure AD Features</vt:lpstr>
      <vt:lpstr>Premium Azure AD Features</vt:lpstr>
      <vt:lpstr>Azure AD Premium – P2 Features</vt:lpstr>
      <vt:lpstr>Azure AD Premium – P2 Features</vt:lpstr>
      <vt:lpstr>Azure Active Directory Join Features</vt:lpstr>
      <vt:lpstr>Directory Integration</vt:lpstr>
      <vt:lpstr>Azure AD Connect </vt:lpstr>
      <vt:lpstr>Azure AD Integration Models</vt:lpstr>
      <vt:lpstr>Azure AD Domain Services</vt:lpstr>
      <vt:lpstr>Azure AD Domain Services</vt:lpstr>
      <vt:lpstr>Azure AD Domain Services</vt:lpstr>
      <vt:lpstr>Managing SaaS Applications</vt:lpstr>
      <vt:lpstr>SaaS Application Access Overview</vt:lpstr>
      <vt:lpstr>Support for Single Sign-On</vt:lpstr>
      <vt:lpstr>Access Panel</vt:lpstr>
      <vt:lpstr>Access Panel for iOS &amp; Android </vt:lpstr>
      <vt:lpstr>Public-Facing Application Gallery</vt:lpstr>
      <vt:lpstr>Cloud App Discovery</vt:lpstr>
      <vt:lpstr>Cloud App Discovery</vt:lpstr>
      <vt:lpstr>Cloud App Discovery</vt:lpstr>
      <vt:lpstr>Cloud App Discovery</vt:lpstr>
      <vt:lpstr>Publishing Internal Applications</vt:lpstr>
      <vt:lpstr>Azure Active Directory Application Proxy</vt:lpstr>
      <vt:lpstr>Multi-Factor Authentication</vt:lpstr>
      <vt:lpstr>Multi-Factor Authentication (MFA)</vt:lpstr>
      <vt:lpstr>Company Branding</vt:lpstr>
      <vt:lpstr>Azure AD Company Branding</vt:lpstr>
      <vt:lpstr>Customer Scenario</vt:lpstr>
      <vt:lpstr>Current Situation </vt:lpstr>
      <vt:lpstr>Customer Needs</vt:lpstr>
      <vt:lpstr>Blockers and Objections</vt:lpstr>
      <vt:lpstr>Call to Action</vt:lpstr>
      <vt:lpstr>Timeline</vt:lpstr>
      <vt:lpstr>Solution Hybrid Identity</vt:lpstr>
      <vt:lpstr>Preferred Solution</vt:lpstr>
      <vt:lpstr>Key Stakeholders</vt:lpstr>
      <vt:lpstr>Azure AD Connect</vt:lpstr>
      <vt:lpstr>SaaS App Management</vt:lpstr>
      <vt:lpstr>Azure AD Application Proxy</vt:lpstr>
      <vt:lpstr>Azure AD Multi-Factor Authentication</vt:lpstr>
      <vt:lpstr>Application Access Panel</vt:lpstr>
      <vt:lpstr>Blockers and Objections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AD</dc:title>
  <dc:creator>Shyamal Pandya</dc:creator>
  <cp:lastModifiedBy>Hardik Soni</cp:lastModifiedBy>
  <cp:revision>1</cp:revision>
  <dcterms:created xsi:type="dcterms:W3CDTF">2017-05-19T09:42:45Z</dcterms:created>
  <dcterms:modified xsi:type="dcterms:W3CDTF">2017-05-19T09:43:28Z</dcterms:modified>
</cp:coreProperties>
</file>